
<file path=[Content_Types].xml><?xml version="1.0" encoding="utf-8"?>
<Types xmlns="http://schemas.openxmlformats.org/package/2006/content-types">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6.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52"/>
  </p:notesMasterIdLst>
  <p:sldIdLst>
    <p:sldId id="288" r:id="rId6"/>
    <p:sldId id="557" r:id="rId7"/>
    <p:sldId id="519" r:id="rId8"/>
    <p:sldId id="291" r:id="rId9"/>
    <p:sldId id="548" r:id="rId10"/>
    <p:sldId id="342" r:id="rId11"/>
    <p:sldId id="378" r:id="rId12"/>
    <p:sldId id="489" r:id="rId13"/>
    <p:sldId id="520" r:id="rId14"/>
    <p:sldId id="403" r:id="rId15"/>
    <p:sldId id="404" r:id="rId16"/>
    <p:sldId id="521" r:id="rId17"/>
    <p:sldId id="382" r:id="rId18"/>
    <p:sldId id="466" r:id="rId19"/>
    <p:sldId id="541" r:id="rId20"/>
    <p:sldId id="537" r:id="rId21"/>
    <p:sldId id="542" r:id="rId22"/>
    <p:sldId id="539" r:id="rId23"/>
    <p:sldId id="530" r:id="rId24"/>
    <p:sldId id="543" r:id="rId25"/>
    <p:sldId id="545" r:id="rId26"/>
    <p:sldId id="546" r:id="rId27"/>
    <p:sldId id="553" r:id="rId28"/>
    <p:sldId id="549" r:id="rId29"/>
    <p:sldId id="550" r:id="rId30"/>
    <p:sldId id="551" r:id="rId31"/>
    <p:sldId id="529" r:id="rId32"/>
    <p:sldId id="554" r:id="rId33"/>
    <p:sldId id="476" r:id="rId34"/>
    <p:sldId id="531" r:id="rId35"/>
    <p:sldId id="536" r:id="rId36"/>
    <p:sldId id="552" r:id="rId37"/>
    <p:sldId id="535" r:id="rId38"/>
    <p:sldId id="534" r:id="rId39"/>
    <p:sldId id="484" r:id="rId40"/>
    <p:sldId id="283" r:id="rId41"/>
    <p:sldId id="277" r:id="rId42"/>
    <p:sldId id="280" r:id="rId43"/>
    <p:sldId id="273" r:id="rId44"/>
    <p:sldId id="274" r:id="rId45"/>
    <p:sldId id="284" r:id="rId46"/>
    <p:sldId id="263" r:id="rId47"/>
    <p:sldId id="264" r:id="rId48"/>
    <p:sldId id="265" r:id="rId49"/>
    <p:sldId id="266" r:id="rId50"/>
    <p:sldId id="2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88"/>
            <p14:sldId id="557"/>
            <p14:sldId id="519"/>
            <p14:sldId id="291"/>
            <p14:sldId id="548"/>
            <p14:sldId id="342"/>
            <p14:sldId id="378"/>
            <p14:sldId id="489"/>
            <p14:sldId id="520"/>
            <p14:sldId id="403"/>
            <p14:sldId id="404"/>
            <p14:sldId id="521"/>
            <p14:sldId id="382"/>
            <p14:sldId id="466"/>
            <p14:sldId id="541"/>
            <p14:sldId id="537"/>
            <p14:sldId id="542"/>
            <p14:sldId id="539"/>
            <p14:sldId id="530"/>
            <p14:sldId id="543"/>
            <p14:sldId id="545"/>
            <p14:sldId id="546"/>
            <p14:sldId id="553"/>
            <p14:sldId id="549"/>
            <p14:sldId id="550"/>
            <p14:sldId id="551"/>
            <p14:sldId id="529"/>
            <p14:sldId id="554"/>
            <p14:sldId id="476"/>
            <p14:sldId id="531"/>
            <p14:sldId id="536"/>
            <p14:sldId id="552"/>
            <p14:sldId id="535"/>
            <p14:sldId id="534"/>
            <p14:sldId id="484"/>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76E"/>
    <a:srgbClr val="EE1C24"/>
    <a:srgbClr val="EE1C00"/>
    <a:srgbClr val="E3512E"/>
    <a:srgbClr val="782F40"/>
    <a:srgbClr val="C54639"/>
    <a:srgbClr val="9E3A3E"/>
    <a:srgbClr val="EE7624"/>
    <a:srgbClr val="0A0A0A"/>
    <a:srgbClr val="F18F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98"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Pnol\Documents\MY%20STUFF\FSU%20Stuff\Spring%202024\EML%204552C\2024-02-26%20Project%20Budg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spPr>
            <a:solidFill>
              <a:schemeClr val="bg2"/>
            </a:solidFill>
          </c:spPr>
          <c:dPt>
            <c:idx val="0"/>
            <c:bubble3D val="0"/>
            <c:spPr>
              <a:solidFill>
                <a:schemeClr val="bg2"/>
              </a:solidFill>
              <a:ln w="19050">
                <a:solidFill>
                  <a:schemeClr val="lt1"/>
                </a:solidFill>
              </a:ln>
              <a:effectLst/>
            </c:spPr>
            <c:extLst>
              <c:ext xmlns:c16="http://schemas.microsoft.com/office/drawing/2014/chart" uri="{C3380CC4-5D6E-409C-BE32-E72D297353CC}">
                <c16:uniqueId val="{00000001-7348-4197-BB98-C314613AF14B}"/>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7348-4197-BB98-C314613AF14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348-4197-BB98-C314613AF14B}"/>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7348-4197-BB98-C314613AF14B}"/>
              </c:ext>
            </c:extLst>
          </c:dPt>
          <c:dPt>
            <c:idx val="4"/>
            <c:bubble3D val="0"/>
            <c:spPr>
              <a:solidFill>
                <a:schemeClr val="tx2"/>
              </a:solidFill>
              <a:ln w="19050">
                <a:solidFill>
                  <a:schemeClr val="lt1"/>
                </a:solidFill>
              </a:ln>
              <a:effectLst/>
            </c:spPr>
            <c:extLst>
              <c:ext xmlns:c16="http://schemas.microsoft.com/office/drawing/2014/chart" uri="{C3380CC4-5D6E-409C-BE32-E72D297353CC}">
                <c16:uniqueId val="{00000009-7348-4197-BB98-C314613AF14B}"/>
              </c:ext>
            </c:extLst>
          </c:dPt>
          <c:cat>
            <c:strRef>
              <c:f>Sheet1!$F$11:$F$14</c:f>
              <c:strCache>
                <c:ptCount val="4"/>
                <c:pt idx="0">
                  <c:v>Remaining</c:v>
                </c:pt>
                <c:pt idx="1">
                  <c:v>Spent</c:v>
                </c:pt>
                <c:pt idx="2">
                  <c:v>Structural Components</c:v>
                </c:pt>
                <c:pt idx="3">
                  <c:v>Electronics</c:v>
                </c:pt>
              </c:strCache>
            </c:strRef>
          </c:cat>
          <c:val>
            <c:numRef>
              <c:f>Sheet1!$G$11:$G$14</c:f>
              <c:numCache>
                <c:formatCode>General</c:formatCode>
                <c:ptCount val="4"/>
                <c:pt idx="0" formatCode="_(&quot;$&quot;* #,##0.00_);_(&quot;$&quot;* \(#,##0.00\);_(&quot;$&quot;* &quot;-&quot;??_);_(@_)">
                  <c:v>9670.3107999999993</c:v>
                </c:pt>
                <c:pt idx="2" formatCode="_(&quot;$&quot;* #,##0.00_);_(&quot;$&quot;* \(#,##0.00\);_(&quot;$&quot;* &quot;-&quot;??_);_(@_)">
                  <c:v>1701.7770000000003</c:v>
                </c:pt>
                <c:pt idx="3" formatCode="_(&quot;$&quot;* #,##0.00_);_(&quot;$&quot;* \(#,##0.00\);_(&quot;$&quot;* &quot;-&quot;??_);_(@_)">
                  <c:v>627.91219999999998</c:v>
                </c:pt>
              </c:numCache>
            </c:numRef>
          </c:val>
          <c:extLst>
            <c:ext xmlns:c16="http://schemas.microsoft.com/office/drawing/2014/chart" uri="{C3380CC4-5D6E-409C-BE32-E72D297353CC}">
              <c16:uniqueId val="{0000000A-7348-4197-BB98-C314613AF14B}"/>
            </c:ext>
          </c:extLst>
        </c:ser>
        <c:dLbls>
          <c:showLegendKey val="0"/>
          <c:showVal val="0"/>
          <c:showCatName val="0"/>
          <c:showSerName val="0"/>
          <c:showPercent val="0"/>
          <c:showBubbleSize val="0"/>
          <c:showLeaderLines val="1"/>
        </c:dLbls>
        <c:gapWidth val="100"/>
        <c:secondPieSize val="75"/>
        <c:serLines>
          <c:spPr>
            <a:ln w="38100" cap="flat" cmpd="sng" algn="ctr">
              <a:solidFill>
                <a:schemeClr val="tx1"/>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tx1">
                  <a:lumMod val="75000"/>
                  <a:lumOff val="25000"/>
                </a:schemeClr>
              </a:solidFill>
              <a:latin typeface="+mj-lt"/>
            </a:rPr>
            <a:t>Automation</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tx1">
                  <a:lumMod val="75000"/>
                  <a:lumOff val="25000"/>
                </a:schemeClr>
              </a:solidFill>
              <a:latin typeface="+mj-lt"/>
            </a:rPr>
            <a:t>Consistency</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tx1">
                  <a:lumMod val="75000"/>
                  <a:lumOff val="25000"/>
                </a:schemeClr>
              </a:solidFill>
              <a:latin typeface="+mj-lt"/>
            </a:rPr>
            <a:t>Adaptability</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tx1">
                  <a:lumMod val="75000"/>
                  <a:lumOff val="25000"/>
                </a:schemeClr>
              </a:solidFill>
              <a:latin typeface="+mj-lt"/>
            </a:rPr>
            <a:t>Accuracy</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2"/>
        </a:solidFill>
        <a:ln>
          <a:solidFill>
            <a:schemeClr val="bg2"/>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2"/>
        </a:solidFill>
        <a:ln>
          <a:solidFill>
            <a:schemeClr val="bg2"/>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2"/>
        </a:solidFill>
        <a:ln>
          <a:solidFill>
            <a:schemeClr val="bg2"/>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2"/>
        </a:solidFill>
        <a:ln>
          <a:solidFill>
            <a:schemeClr val="bg2"/>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Measures Entire Region</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Secures and Levels Sample</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Adaptable</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Two Triangle Bracket Supports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Custom Chuck Head Assembly</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Live Center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Tracks to Move the Brackets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Linear Guide Rail</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Elements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55225">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Added 3-inch aluminum blocks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dgm:spPr>
        <a:solidFill>
          <a:schemeClr val="bg2"/>
        </a:solidFill>
        <a:ln>
          <a:solidFill>
            <a:schemeClr val="bg2"/>
          </a:solidFill>
        </a:ln>
      </dgm:spPr>
      <dgm:t>
        <a:bodyPr/>
        <a:lstStyle/>
        <a:p>
          <a:r>
            <a:rPr lang="en-US" baseline="0">
              <a:solidFill>
                <a:schemeClr val="tx1"/>
              </a:solidFill>
            </a:rPr>
            <a:t>Device is used over a period of 3 months per year.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222" custScaleY="92927" custLinFactNeighborX="10624" custLinFactNeighborY="-3098">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108857">
        <dgm:presLayoutVars>
          <dgm:bulletEnabled val="1"/>
        </dgm:presLayoutVars>
      </dgm:prSet>
      <dgm:spPr>
        <a:noFill/>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52724">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Added 3-inch aluminum blocks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Adjustable tailstock with wheel</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52724">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Added 3-inch aluminum blocks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Open-source software.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Adjustable tailstock with wheel</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Singular lever lock for live center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52724">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Added 3-inch aluminum blocks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Adjustable tailstock with wheel</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Singular lever lock for live center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Preassembled chuck head</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Benefits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Y="52724">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Given one working fluxmeter and sensor.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Updates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X="99938" custScaleY="52724">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Chuck head belt cover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Updates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X="99938" custScaleY="52724">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Chuck head belt cover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Using 0.5-inch aluminum blocks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noFill/>
        <a:ln>
          <a:noFill/>
        </a:ln>
      </dgm:spPr>
      <dgm:t>
        <a:bodyPr/>
        <a:lstStyle/>
        <a:p>
          <a:endParaRPr lang="en-US" sz="2000"/>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Testing will be performed at Danfoss.</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Updates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X="99938" custScaleY="52724">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Chuck head belt cover</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Using 0.5-inch aluminum blocks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1">
            <a:lumMod val="65000"/>
          </a:schemeClr>
        </a:solidFill>
        <a:ln>
          <a:solidFill>
            <a:schemeClr val="bg1">
              <a:lumMod val="65000"/>
            </a:schemeClr>
          </a:solidFill>
        </a:ln>
      </dgm:spPr>
      <dgm:t>
        <a:bodyPr/>
        <a:lstStyle/>
        <a:p>
          <a:r>
            <a:rPr lang="en-US" sz="2000"/>
            <a:t>Measuring the top of the shaft</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2"/>
        </a:solidFill>
        <a:ln w="57150">
          <a:solidFill>
            <a:schemeClr val="bg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8100C04-651E-45BC-8236-86896F95D0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7E69B2-5D0D-4959-9501-0D214F4DB79A}">
      <dgm:prSet phldrT="[Text]"/>
      <dgm:spPr>
        <a:solidFill>
          <a:schemeClr val="bg2"/>
        </a:solidFill>
        <a:ln>
          <a:solidFill>
            <a:schemeClr val="bg2"/>
          </a:solidFill>
        </a:ln>
      </dgm:spPr>
      <dgm:t>
        <a:bodyPr/>
        <a:lstStyle/>
        <a:p>
          <a:pPr algn="ctr"/>
          <a:r>
            <a:rPr lang="en-US" b="1">
              <a:solidFill>
                <a:schemeClr val="tx2"/>
              </a:solidFill>
            </a:rPr>
            <a:t>Design Updates</a:t>
          </a:r>
        </a:p>
      </dgm:t>
    </dgm:pt>
    <dgm:pt modelId="{54579161-1459-4999-BF11-B7FFE8119785}" type="parTrans" cxnId="{C612F5AD-A28E-42AF-9F55-91867A853B88}">
      <dgm:prSet/>
      <dgm:spPr/>
      <dgm:t>
        <a:bodyPr/>
        <a:lstStyle/>
        <a:p>
          <a:endParaRPr lang="en-US"/>
        </a:p>
      </dgm:t>
    </dgm:pt>
    <dgm:pt modelId="{91201834-8B67-4410-A429-5869CA556314}" type="sibTrans" cxnId="{C612F5AD-A28E-42AF-9F55-91867A853B88}">
      <dgm:prSet/>
      <dgm:spPr/>
      <dgm:t>
        <a:bodyPr/>
        <a:lstStyle/>
        <a:p>
          <a:endParaRPr lang="en-US"/>
        </a:p>
      </dgm:t>
    </dgm:pt>
    <dgm:pt modelId="{61C040BD-B142-415E-83E1-E60289D7ADEF}" type="pres">
      <dgm:prSet presAssocID="{18100C04-651E-45BC-8236-86896F95D09D}" presName="linear" presStyleCnt="0">
        <dgm:presLayoutVars>
          <dgm:animLvl val="lvl"/>
          <dgm:resizeHandles val="exact"/>
        </dgm:presLayoutVars>
      </dgm:prSet>
      <dgm:spPr/>
    </dgm:pt>
    <dgm:pt modelId="{CE92ED9F-4EA2-4B4A-B798-70819BF6DD85}" type="pres">
      <dgm:prSet presAssocID="{9D7E69B2-5D0D-4959-9501-0D214F4DB79A}" presName="parentText" presStyleLbl="node1" presStyleIdx="0" presStyleCnt="1" custScaleX="99938" custScaleY="52724">
        <dgm:presLayoutVars>
          <dgm:chMax val="0"/>
          <dgm:bulletEnabled val="1"/>
        </dgm:presLayoutVars>
      </dgm:prSet>
      <dgm:spPr/>
    </dgm:pt>
  </dgm:ptLst>
  <dgm:cxnLst>
    <dgm:cxn modelId="{4E16D50D-94FD-416B-9008-7B96DEDB41F3}" type="presOf" srcId="{18100C04-651E-45BC-8236-86896F95D09D}" destId="{61C040BD-B142-415E-83E1-E60289D7ADEF}" srcOrd="0" destOrd="0" presId="urn:microsoft.com/office/officeart/2005/8/layout/vList2"/>
    <dgm:cxn modelId="{1FB62864-38C1-4109-8B4A-CF7C6FC6A642}" type="presOf" srcId="{9D7E69B2-5D0D-4959-9501-0D214F4DB79A}" destId="{CE92ED9F-4EA2-4B4A-B798-70819BF6DD85}" srcOrd="0" destOrd="0" presId="urn:microsoft.com/office/officeart/2005/8/layout/vList2"/>
    <dgm:cxn modelId="{C612F5AD-A28E-42AF-9F55-91867A853B88}" srcId="{18100C04-651E-45BC-8236-86896F95D09D}" destId="{9D7E69B2-5D0D-4959-9501-0D214F4DB79A}" srcOrd="0" destOrd="0" parTransId="{54579161-1459-4999-BF11-B7FFE8119785}" sibTransId="{91201834-8B67-4410-A429-5869CA556314}"/>
    <dgm:cxn modelId="{B07B56CC-2735-4CC9-8737-9D435AE42832}" type="presParOf" srcId="{61C040BD-B142-415E-83E1-E60289D7ADEF}" destId="{CE92ED9F-4EA2-4B4A-B798-70819BF6DD85}"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ADE0C30-212A-405E-B6A4-DB853A07DFB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BD0E8AD0-C9E1-469E-86E3-7FCACA7B531F}">
      <dgm:prSet phldrT="[Text]"/>
      <dgm:spPr>
        <a:ln>
          <a:solidFill>
            <a:schemeClr val="bg2"/>
          </a:solidFill>
        </a:ln>
      </dgm:spPr>
      <dgm:t>
        <a:bodyPr/>
        <a:lstStyle/>
        <a:p>
          <a:r>
            <a:rPr lang="en-US"/>
            <a:t>Confirmed the chuck head was large enough</a:t>
          </a:r>
        </a:p>
      </dgm:t>
    </dgm:pt>
    <dgm:pt modelId="{6DEF1203-6CEE-4EAB-85C4-BE044DA8B1DE}" type="parTrans" cxnId="{12946D7D-976A-461D-8CB9-CB85B0961BB8}">
      <dgm:prSet/>
      <dgm:spPr/>
      <dgm:t>
        <a:bodyPr/>
        <a:lstStyle/>
        <a:p>
          <a:endParaRPr lang="en-US"/>
        </a:p>
      </dgm:t>
    </dgm:pt>
    <dgm:pt modelId="{FF7EEF5C-6D0B-4839-AB51-960677E4B246}" type="sibTrans" cxnId="{12946D7D-976A-461D-8CB9-CB85B0961BB8}">
      <dgm:prSet/>
      <dgm:spPr/>
      <dgm:t>
        <a:bodyPr/>
        <a:lstStyle/>
        <a:p>
          <a:endParaRPr lang="en-US"/>
        </a:p>
      </dgm:t>
    </dgm:pt>
    <dgm:pt modelId="{B751EA5E-51B1-49B3-B4E9-29425F660FCD}">
      <dgm:prSet phldrT="[Text]"/>
      <dgm:spPr>
        <a:ln>
          <a:solidFill>
            <a:schemeClr val="bg2"/>
          </a:solidFill>
        </a:ln>
      </dgm:spPr>
      <dgm:t>
        <a:bodyPr/>
        <a:lstStyle/>
        <a:p>
          <a:r>
            <a:rPr lang="en-US"/>
            <a:t>Confirmed the tailstock and live center were strong enough</a:t>
          </a:r>
        </a:p>
      </dgm:t>
    </dgm:pt>
    <dgm:pt modelId="{D1D41079-530C-4778-AF25-3AF1045915FF}" type="parTrans" cxnId="{E1968C88-792D-4F49-9AB1-AD403131D27F}">
      <dgm:prSet/>
      <dgm:spPr/>
      <dgm:t>
        <a:bodyPr/>
        <a:lstStyle/>
        <a:p>
          <a:endParaRPr lang="en-US"/>
        </a:p>
      </dgm:t>
    </dgm:pt>
    <dgm:pt modelId="{469E836D-2E8F-4EB4-BF60-4ECB825C47CB}" type="sibTrans" cxnId="{E1968C88-792D-4F49-9AB1-AD403131D27F}">
      <dgm:prSet/>
      <dgm:spPr/>
      <dgm:t>
        <a:bodyPr/>
        <a:lstStyle/>
        <a:p>
          <a:endParaRPr lang="en-US"/>
        </a:p>
      </dgm:t>
    </dgm:pt>
    <dgm:pt modelId="{08FE611B-74BD-4224-99F8-8BAEA3E09351}">
      <dgm:prSet phldrT="[Text]"/>
      <dgm:spPr>
        <a:ln>
          <a:solidFill>
            <a:schemeClr val="bg2"/>
          </a:solidFill>
        </a:ln>
      </dgm:spPr>
      <dgm:t>
        <a:bodyPr/>
        <a:lstStyle/>
        <a:p>
          <a:r>
            <a:rPr lang="en-US"/>
            <a:t>Confirmed the NEMA 23 motor was more than capable</a:t>
          </a:r>
        </a:p>
      </dgm:t>
    </dgm:pt>
    <dgm:pt modelId="{C2496A84-0BAB-446F-AAB5-FD9DA06DE8BA}" type="parTrans" cxnId="{61DEAC9F-8E4D-4A15-94B3-0F033C9DB3CF}">
      <dgm:prSet/>
      <dgm:spPr/>
      <dgm:t>
        <a:bodyPr/>
        <a:lstStyle/>
        <a:p>
          <a:endParaRPr lang="en-US"/>
        </a:p>
      </dgm:t>
    </dgm:pt>
    <dgm:pt modelId="{59FFF00E-E1A1-453D-8563-6ABE6C825FFD}" type="sibTrans" cxnId="{61DEAC9F-8E4D-4A15-94B3-0F033C9DB3CF}">
      <dgm:prSet/>
      <dgm:spPr/>
      <dgm:t>
        <a:bodyPr/>
        <a:lstStyle/>
        <a:p>
          <a:endParaRPr lang="en-US"/>
        </a:p>
      </dgm:t>
    </dgm:pt>
    <dgm:pt modelId="{555B50A4-C3C4-4BB1-9A48-E7B8FF3F9010}" type="pres">
      <dgm:prSet presAssocID="{6ADE0C30-212A-405E-B6A4-DB853A07DFB2}" presName="Name0" presStyleCnt="0">
        <dgm:presLayoutVars>
          <dgm:dir/>
          <dgm:resizeHandles val="exact"/>
        </dgm:presLayoutVars>
      </dgm:prSet>
      <dgm:spPr/>
    </dgm:pt>
    <dgm:pt modelId="{09A0CA53-74E1-4F9C-BA61-B6C29C147C6A}" type="pres">
      <dgm:prSet presAssocID="{BD0E8AD0-C9E1-469E-86E3-7FCACA7B531F}" presName="composite" presStyleCnt="0"/>
      <dgm:spPr/>
    </dgm:pt>
    <dgm:pt modelId="{7FC41EF6-36E3-4644-A231-1638EB3A9405}" type="pres">
      <dgm:prSet presAssocID="{BD0E8AD0-C9E1-469E-86E3-7FCACA7B531F}" presName="bgChev" presStyleLbl="node1" presStyleIdx="0" presStyleCnt="3"/>
      <dgm:spPr>
        <a:solidFill>
          <a:schemeClr val="bg2">
            <a:lumMod val="40000"/>
            <a:lumOff val="60000"/>
          </a:schemeClr>
        </a:solidFill>
      </dgm:spPr>
    </dgm:pt>
    <dgm:pt modelId="{AA826566-7BE5-4A7A-8A10-D71DB0BC528E}" type="pres">
      <dgm:prSet presAssocID="{BD0E8AD0-C9E1-469E-86E3-7FCACA7B531F}" presName="txNode" presStyleLbl="fgAcc1" presStyleIdx="0" presStyleCnt="3">
        <dgm:presLayoutVars>
          <dgm:bulletEnabled val="1"/>
        </dgm:presLayoutVars>
      </dgm:prSet>
      <dgm:spPr/>
    </dgm:pt>
    <dgm:pt modelId="{F3AB9053-AA95-4660-87DA-DF43E8FE57B5}" type="pres">
      <dgm:prSet presAssocID="{FF7EEF5C-6D0B-4839-AB51-960677E4B246}" presName="compositeSpace" presStyleCnt="0"/>
      <dgm:spPr/>
    </dgm:pt>
    <dgm:pt modelId="{761FA838-0F26-4958-83A7-E99C60DC3658}" type="pres">
      <dgm:prSet presAssocID="{B751EA5E-51B1-49B3-B4E9-29425F660FCD}" presName="composite" presStyleCnt="0"/>
      <dgm:spPr/>
    </dgm:pt>
    <dgm:pt modelId="{38A528B4-8B57-49A3-BBC7-10260837B03B}" type="pres">
      <dgm:prSet presAssocID="{B751EA5E-51B1-49B3-B4E9-29425F660FCD}" presName="bgChev" presStyleLbl="node1" presStyleIdx="1" presStyleCnt="3"/>
      <dgm:spPr>
        <a:solidFill>
          <a:schemeClr val="bg2">
            <a:lumMod val="60000"/>
            <a:lumOff val="40000"/>
          </a:schemeClr>
        </a:solidFill>
      </dgm:spPr>
    </dgm:pt>
    <dgm:pt modelId="{F25E7BF3-A577-492B-9F87-D158B47689CC}" type="pres">
      <dgm:prSet presAssocID="{B751EA5E-51B1-49B3-B4E9-29425F660FCD}" presName="txNode" presStyleLbl="fgAcc1" presStyleIdx="1" presStyleCnt="3">
        <dgm:presLayoutVars>
          <dgm:bulletEnabled val="1"/>
        </dgm:presLayoutVars>
      </dgm:prSet>
      <dgm:spPr/>
    </dgm:pt>
    <dgm:pt modelId="{F085C130-CC1D-4049-90D6-5A98863980FA}" type="pres">
      <dgm:prSet presAssocID="{469E836D-2E8F-4EB4-BF60-4ECB825C47CB}" presName="compositeSpace" presStyleCnt="0"/>
      <dgm:spPr/>
    </dgm:pt>
    <dgm:pt modelId="{FD21EA16-FC34-4DE0-8190-0F8012ACEC09}" type="pres">
      <dgm:prSet presAssocID="{08FE611B-74BD-4224-99F8-8BAEA3E09351}" presName="composite" presStyleCnt="0"/>
      <dgm:spPr/>
    </dgm:pt>
    <dgm:pt modelId="{E6F1B48F-FF3E-40AE-8634-D2FC1E4DAB60}" type="pres">
      <dgm:prSet presAssocID="{08FE611B-74BD-4224-99F8-8BAEA3E09351}" presName="bgChev" presStyleLbl="node1" presStyleIdx="2" presStyleCnt="3"/>
      <dgm:spPr>
        <a:solidFill>
          <a:schemeClr val="bg2"/>
        </a:solidFill>
      </dgm:spPr>
    </dgm:pt>
    <dgm:pt modelId="{8A756FAC-7DE2-4B7D-BCE3-939A0730ABE7}" type="pres">
      <dgm:prSet presAssocID="{08FE611B-74BD-4224-99F8-8BAEA3E09351}" presName="txNode" presStyleLbl="fgAcc1" presStyleIdx="2" presStyleCnt="3">
        <dgm:presLayoutVars>
          <dgm:bulletEnabled val="1"/>
        </dgm:presLayoutVars>
      </dgm:prSet>
      <dgm:spPr/>
    </dgm:pt>
  </dgm:ptLst>
  <dgm:cxnLst>
    <dgm:cxn modelId="{12946D7D-976A-461D-8CB9-CB85B0961BB8}" srcId="{6ADE0C30-212A-405E-B6A4-DB853A07DFB2}" destId="{BD0E8AD0-C9E1-469E-86E3-7FCACA7B531F}" srcOrd="0" destOrd="0" parTransId="{6DEF1203-6CEE-4EAB-85C4-BE044DA8B1DE}" sibTransId="{FF7EEF5C-6D0B-4839-AB51-960677E4B246}"/>
    <dgm:cxn modelId="{27752F7E-9F66-4C3A-980D-916F45D2835C}" type="presOf" srcId="{6ADE0C30-212A-405E-B6A4-DB853A07DFB2}" destId="{555B50A4-C3C4-4BB1-9A48-E7B8FF3F9010}" srcOrd="0" destOrd="0" presId="urn:microsoft.com/office/officeart/2005/8/layout/chevronAccent+Icon"/>
    <dgm:cxn modelId="{74EBCE7F-96EF-4DFA-8A0C-0E2093152CF0}" type="presOf" srcId="{B751EA5E-51B1-49B3-B4E9-29425F660FCD}" destId="{F25E7BF3-A577-492B-9F87-D158B47689CC}" srcOrd="0" destOrd="0" presId="urn:microsoft.com/office/officeart/2005/8/layout/chevronAccent+Icon"/>
    <dgm:cxn modelId="{CC23D87F-45D3-4680-BE93-1487FC77A1D8}" type="presOf" srcId="{BD0E8AD0-C9E1-469E-86E3-7FCACA7B531F}" destId="{AA826566-7BE5-4A7A-8A10-D71DB0BC528E}" srcOrd="0" destOrd="0" presId="urn:microsoft.com/office/officeart/2005/8/layout/chevronAccent+Icon"/>
    <dgm:cxn modelId="{E1968C88-792D-4F49-9AB1-AD403131D27F}" srcId="{6ADE0C30-212A-405E-B6A4-DB853A07DFB2}" destId="{B751EA5E-51B1-49B3-B4E9-29425F660FCD}" srcOrd="1" destOrd="0" parTransId="{D1D41079-530C-4778-AF25-3AF1045915FF}" sibTransId="{469E836D-2E8F-4EB4-BF60-4ECB825C47CB}"/>
    <dgm:cxn modelId="{692C8191-A73D-4EB9-88FD-71CED5358570}" type="presOf" srcId="{08FE611B-74BD-4224-99F8-8BAEA3E09351}" destId="{8A756FAC-7DE2-4B7D-BCE3-939A0730ABE7}" srcOrd="0" destOrd="0" presId="urn:microsoft.com/office/officeart/2005/8/layout/chevronAccent+Icon"/>
    <dgm:cxn modelId="{61DEAC9F-8E4D-4A15-94B3-0F033C9DB3CF}" srcId="{6ADE0C30-212A-405E-B6A4-DB853A07DFB2}" destId="{08FE611B-74BD-4224-99F8-8BAEA3E09351}" srcOrd="2" destOrd="0" parTransId="{C2496A84-0BAB-446F-AAB5-FD9DA06DE8BA}" sibTransId="{59FFF00E-E1A1-453D-8563-6ABE6C825FFD}"/>
    <dgm:cxn modelId="{A5DB9C75-54DA-4944-89C7-B6671A78F20E}" type="presParOf" srcId="{555B50A4-C3C4-4BB1-9A48-E7B8FF3F9010}" destId="{09A0CA53-74E1-4F9C-BA61-B6C29C147C6A}" srcOrd="0" destOrd="0" presId="urn:microsoft.com/office/officeart/2005/8/layout/chevronAccent+Icon"/>
    <dgm:cxn modelId="{EA7DB931-84AA-47A4-B6AE-908217EA2C06}" type="presParOf" srcId="{09A0CA53-74E1-4F9C-BA61-B6C29C147C6A}" destId="{7FC41EF6-36E3-4644-A231-1638EB3A9405}" srcOrd="0" destOrd="0" presId="urn:microsoft.com/office/officeart/2005/8/layout/chevronAccent+Icon"/>
    <dgm:cxn modelId="{B5A219F1-F7CF-4ECD-9C45-9E6B5AD1AE07}" type="presParOf" srcId="{09A0CA53-74E1-4F9C-BA61-B6C29C147C6A}" destId="{AA826566-7BE5-4A7A-8A10-D71DB0BC528E}" srcOrd="1" destOrd="0" presId="urn:microsoft.com/office/officeart/2005/8/layout/chevronAccent+Icon"/>
    <dgm:cxn modelId="{BC11814D-3780-4BBD-80D1-B2590EC1C4B0}" type="presParOf" srcId="{555B50A4-C3C4-4BB1-9A48-E7B8FF3F9010}" destId="{F3AB9053-AA95-4660-87DA-DF43E8FE57B5}" srcOrd="1" destOrd="0" presId="urn:microsoft.com/office/officeart/2005/8/layout/chevronAccent+Icon"/>
    <dgm:cxn modelId="{FD413D00-0BE6-4CDA-84F7-ED43612C0EF1}" type="presParOf" srcId="{555B50A4-C3C4-4BB1-9A48-E7B8FF3F9010}" destId="{761FA838-0F26-4958-83A7-E99C60DC3658}" srcOrd="2" destOrd="0" presId="urn:microsoft.com/office/officeart/2005/8/layout/chevronAccent+Icon"/>
    <dgm:cxn modelId="{E2AE0C71-73A9-47F6-9B43-0B5F6155CDA2}" type="presParOf" srcId="{761FA838-0F26-4958-83A7-E99C60DC3658}" destId="{38A528B4-8B57-49A3-BBC7-10260837B03B}" srcOrd="0" destOrd="0" presId="urn:microsoft.com/office/officeart/2005/8/layout/chevronAccent+Icon"/>
    <dgm:cxn modelId="{97A79164-D78D-4EF8-AEFC-971CB2D92895}" type="presParOf" srcId="{761FA838-0F26-4958-83A7-E99C60DC3658}" destId="{F25E7BF3-A577-492B-9F87-D158B47689CC}" srcOrd="1" destOrd="0" presId="urn:microsoft.com/office/officeart/2005/8/layout/chevronAccent+Icon"/>
    <dgm:cxn modelId="{7617566E-0AE4-4041-B10C-30C5DBA78FCB}" type="presParOf" srcId="{555B50A4-C3C4-4BB1-9A48-E7B8FF3F9010}" destId="{F085C130-CC1D-4049-90D6-5A98863980FA}" srcOrd="3" destOrd="0" presId="urn:microsoft.com/office/officeart/2005/8/layout/chevronAccent+Icon"/>
    <dgm:cxn modelId="{6E0CE8BD-4924-4C0D-BFD6-E66683114B84}" type="presParOf" srcId="{555B50A4-C3C4-4BB1-9A48-E7B8FF3F9010}" destId="{FD21EA16-FC34-4DE0-8190-0F8012ACEC09}" srcOrd="4" destOrd="0" presId="urn:microsoft.com/office/officeart/2005/8/layout/chevronAccent+Icon"/>
    <dgm:cxn modelId="{F809AB86-59B9-43B4-BD31-E82BDCA580EF}" type="presParOf" srcId="{FD21EA16-FC34-4DE0-8190-0F8012ACEC09}" destId="{E6F1B48F-FF3E-40AE-8634-D2FC1E4DAB60}" srcOrd="0" destOrd="0" presId="urn:microsoft.com/office/officeart/2005/8/layout/chevronAccent+Icon"/>
    <dgm:cxn modelId="{2DD143AB-3983-4A9A-B2A7-6BA4B41CFEBE}" type="presParOf" srcId="{FD21EA16-FC34-4DE0-8190-0F8012ACEC09}" destId="{8A756FAC-7DE2-4B7D-BCE3-939A0730ABE7}"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45807B30-F8F2-4C6D-A2E6-F57C695B80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439779-3FAF-4250-A3D8-4AE00B979A1F}">
      <dgm:prSet phldrT="[Text]" custT="1"/>
      <dgm:spPr>
        <a:solidFill>
          <a:schemeClr val="bg2"/>
        </a:solidFill>
        <a:ln w="38100">
          <a:solidFill>
            <a:schemeClr val="tx2"/>
          </a:solidFill>
        </a:ln>
      </dgm:spPr>
      <dgm:t>
        <a:bodyPr/>
        <a:lstStyle/>
        <a:p>
          <a:r>
            <a:rPr lang="en-US" sz="2400" b="1">
              <a:solidFill>
                <a:schemeClr val="tx2"/>
              </a:solidFill>
            </a:rPr>
            <a:t>Install a progress indicator onto device with LCD screen</a:t>
          </a:r>
        </a:p>
      </dgm:t>
    </dgm:pt>
    <dgm:pt modelId="{F01EE62F-8E44-40D1-8A23-50B97C40BE52}" type="parTrans" cxnId="{F20048C3-CCF7-475E-AC5F-C5E7584BB451}">
      <dgm:prSet/>
      <dgm:spPr/>
      <dgm:t>
        <a:bodyPr/>
        <a:lstStyle/>
        <a:p>
          <a:endParaRPr lang="en-US"/>
        </a:p>
      </dgm:t>
    </dgm:pt>
    <dgm:pt modelId="{CA9289F7-02F6-47F7-AE88-5A31A4EDE674}" type="sibTrans" cxnId="{F20048C3-CCF7-475E-AC5F-C5E7584BB451}">
      <dgm:prSet/>
      <dgm:spPr/>
      <dgm:t>
        <a:bodyPr/>
        <a:lstStyle/>
        <a:p>
          <a:endParaRPr lang="en-US"/>
        </a:p>
      </dgm:t>
    </dgm:pt>
    <dgm:pt modelId="{6DCA104A-8F3C-4C5D-A72C-7914F75CC1A2}">
      <dgm:prSet phldrT="[Text]" custT="1"/>
      <dgm:spPr>
        <a:solidFill>
          <a:schemeClr val="bg2"/>
        </a:solidFill>
        <a:ln w="38100">
          <a:solidFill>
            <a:schemeClr val="tx2"/>
          </a:solidFill>
        </a:ln>
      </dgm:spPr>
      <dgm:t>
        <a:bodyPr/>
        <a:lstStyle/>
        <a:p>
          <a:r>
            <a:rPr lang="en-US" sz="2400" b="1">
              <a:solidFill>
                <a:schemeClr val="tx2"/>
              </a:solidFill>
            </a:rPr>
            <a:t>Implement an auto-leveling sensor for device</a:t>
          </a:r>
        </a:p>
      </dgm:t>
    </dgm:pt>
    <dgm:pt modelId="{573778BC-80F4-4C33-A65C-795A34B30B64}" type="parTrans" cxnId="{E7E7D7B8-9F06-41ED-A8AC-6C6AA5D28F00}">
      <dgm:prSet/>
      <dgm:spPr/>
      <dgm:t>
        <a:bodyPr/>
        <a:lstStyle/>
        <a:p>
          <a:endParaRPr lang="en-US"/>
        </a:p>
      </dgm:t>
    </dgm:pt>
    <dgm:pt modelId="{5E2FF871-D31A-4D6D-9256-5A42CF958270}" type="sibTrans" cxnId="{E7E7D7B8-9F06-41ED-A8AC-6C6AA5D28F00}">
      <dgm:prSet/>
      <dgm:spPr/>
      <dgm:t>
        <a:bodyPr/>
        <a:lstStyle/>
        <a:p>
          <a:endParaRPr lang="en-US"/>
        </a:p>
      </dgm:t>
    </dgm:pt>
    <dgm:pt modelId="{B2877F15-F5A1-44F7-AF3B-848FD3A713AF}">
      <dgm:prSet custT="1"/>
      <dgm:spPr>
        <a:solidFill>
          <a:schemeClr val="bg2"/>
        </a:solidFill>
        <a:ln w="38100">
          <a:solidFill>
            <a:schemeClr val="tx2"/>
          </a:solidFill>
        </a:ln>
      </dgm:spPr>
      <dgm:t>
        <a:bodyPr/>
        <a:lstStyle/>
        <a:p>
          <a:r>
            <a:rPr lang="en-US" sz="2400" b="1">
              <a:solidFill>
                <a:schemeClr val="tx2"/>
              </a:solidFill>
            </a:rPr>
            <a:t>Versatile code that can measure future shafts that Danfoss designs</a:t>
          </a:r>
        </a:p>
      </dgm:t>
    </dgm:pt>
    <dgm:pt modelId="{4C2DA526-0A40-492A-A2A5-2C97F5A6A320}" type="parTrans" cxnId="{78EC4865-216F-40CE-8057-2A20B000B821}">
      <dgm:prSet/>
      <dgm:spPr/>
      <dgm:t>
        <a:bodyPr/>
        <a:lstStyle/>
        <a:p>
          <a:endParaRPr lang="en-US"/>
        </a:p>
      </dgm:t>
    </dgm:pt>
    <dgm:pt modelId="{F31B19F9-C39A-48C4-8F41-9BDEAEF0798F}" type="sibTrans" cxnId="{78EC4865-216F-40CE-8057-2A20B000B821}">
      <dgm:prSet/>
      <dgm:spPr/>
      <dgm:t>
        <a:bodyPr/>
        <a:lstStyle/>
        <a:p>
          <a:endParaRPr lang="en-US"/>
        </a:p>
      </dgm:t>
    </dgm:pt>
    <dgm:pt modelId="{2078B50F-97C3-4A8D-897E-6BC2D05D6A52}">
      <dgm:prSet custT="1"/>
      <dgm:spPr>
        <a:solidFill>
          <a:schemeClr val="bg2"/>
        </a:solidFill>
        <a:ln w="38100">
          <a:solidFill>
            <a:schemeClr val="tx2"/>
          </a:solidFill>
        </a:ln>
      </dgm:spPr>
      <dgm:t>
        <a:bodyPr/>
        <a:lstStyle/>
        <a:p>
          <a:r>
            <a:rPr lang="en-US" sz="2400" b="1">
              <a:solidFill>
                <a:schemeClr val="tx2"/>
              </a:solidFill>
            </a:rPr>
            <a:t>Flux probe mount with adjustable height</a:t>
          </a:r>
        </a:p>
      </dgm:t>
    </dgm:pt>
    <dgm:pt modelId="{E10C884F-8052-4E30-8BF4-71C751163088}" type="parTrans" cxnId="{82CCD0F4-5A67-4AC3-9F1F-24F43107C6BF}">
      <dgm:prSet/>
      <dgm:spPr/>
      <dgm:t>
        <a:bodyPr/>
        <a:lstStyle/>
        <a:p>
          <a:endParaRPr lang="en-US"/>
        </a:p>
      </dgm:t>
    </dgm:pt>
    <dgm:pt modelId="{E19D5699-DEF9-45C6-8150-C54C86B3EFAF}" type="sibTrans" cxnId="{82CCD0F4-5A67-4AC3-9F1F-24F43107C6BF}">
      <dgm:prSet/>
      <dgm:spPr/>
      <dgm:t>
        <a:bodyPr/>
        <a:lstStyle/>
        <a:p>
          <a:endParaRPr lang="en-US"/>
        </a:p>
      </dgm:t>
    </dgm:pt>
    <dgm:pt modelId="{3B098451-F494-4DEF-AC75-5B635EB3838E}" type="pres">
      <dgm:prSet presAssocID="{45807B30-F8F2-4C6D-A2E6-F57C695B80D7}" presName="linear" presStyleCnt="0">
        <dgm:presLayoutVars>
          <dgm:animLvl val="lvl"/>
          <dgm:resizeHandles val="exact"/>
        </dgm:presLayoutVars>
      </dgm:prSet>
      <dgm:spPr/>
    </dgm:pt>
    <dgm:pt modelId="{939B9060-085D-418B-8DCE-E956869E4FF1}" type="pres">
      <dgm:prSet presAssocID="{D6439779-3FAF-4250-A3D8-4AE00B979A1F}" presName="parentText" presStyleLbl="node1" presStyleIdx="0" presStyleCnt="4" custScaleY="104670">
        <dgm:presLayoutVars>
          <dgm:chMax val="0"/>
          <dgm:bulletEnabled val="1"/>
        </dgm:presLayoutVars>
      </dgm:prSet>
      <dgm:spPr/>
    </dgm:pt>
    <dgm:pt modelId="{DB549DD4-89BD-4F7E-B748-A013C0B02A39}" type="pres">
      <dgm:prSet presAssocID="{CA9289F7-02F6-47F7-AE88-5A31A4EDE674}" presName="spacer" presStyleCnt="0"/>
      <dgm:spPr/>
    </dgm:pt>
    <dgm:pt modelId="{AF788133-F134-4D2D-B53B-383C96A2F589}" type="pres">
      <dgm:prSet presAssocID="{6DCA104A-8F3C-4C5D-A72C-7914F75CC1A2}" presName="parentText" presStyleLbl="node1" presStyleIdx="1" presStyleCnt="4" custScaleY="104670">
        <dgm:presLayoutVars>
          <dgm:chMax val="0"/>
          <dgm:bulletEnabled val="1"/>
        </dgm:presLayoutVars>
      </dgm:prSet>
      <dgm:spPr/>
    </dgm:pt>
    <dgm:pt modelId="{C4F84FB1-4FDD-40E0-A139-03E613F7EE42}" type="pres">
      <dgm:prSet presAssocID="{5E2FF871-D31A-4D6D-9256-5A42CF958270}" presName="spacer" presStyleCnt="0"/>
      <dgm:spPr/>
    </dgm:pt>
    <dgm:pt modelId="{9BF5A460-17BF-45BF-AA06-75F240A31C78}" type="pres">
      <dgm:prSet presAssocID="{B2877F15-F5A1-44F7-AF3B-848FD3A713AF}" presName="parentText" presStyleLbl="node1" presStyleIdx="2" presStyleCnt="4" custScaleY="104670">
        <dgm:presLayoutVars>
          <dgm:chMax val="0"/>
          <dgm:bulletEnabled val="1"/>
        </dgm:presLayoutVars>
      </dgm:prSet>
      <dgm:spPr/>
    </dgm:pt>
    <dgm:pt modelId="{A75A2BBA-2468-4F19-9CB9-7CD0F87B79AF}" type="pres">
      <dgm:prSet presAssocID="{F31B19F9-C39A-48C4-8F41-9BDEAEF0798F}" presName="spacer" presStyleCnt="0"/>
      <dgm:spPr/>
    </dgm:pt>
    <dgm:pt modelId="{F10CB06D-9409-4738-A92D-52BD8149C361}" type="pres">
      <dgm:prSet presAssocID="{2078B50F-97C3-4A8D-897E-6BC2D05D6A52}" presName="parentText" presStyleLbl="node1" presStyleIdx="3" presStyleCnt="4" custScaleY="104670">
        <dgm:presLayoutVars>
          <dgm:chMax val="0"/>
          <dgm:bulletEnabled val="1"/>
        </dgm:presLayoutVars>
      </dgm:prSet>
      <dgm:spPr/>
    </dgm:pt>
  </dgm:ptLst>
  <dgm:cxnLst>
    <dgm:cxn modelId="{7993815E-8848-48F6-A297-B69C592E44E1}" type="presOf" srcId="{6DCA104A-8F3C-4C5D-A72C-7914F75CC1A2}" destId="{AF788133-F134-4D2D-B53B-383C96A2F589}" srcOrd="0" destOrd="0" presId="urn:microsoft.com/office/officeart/2005/8/layout/vList2"/>
    <dgm:cxn modelId="{78EC4865-216F-40CE-8057-2A20B000B821}" srcId="{45807B30-F8F2-4C6D-A2E6-F57C695B80D7}" destId="{B2877F15-F5A1-44F7-AF3B-848FD3A713AF}" srcOrd="2" destOrd="0" parTransId="{4C2DA526-0A40-492A-A2A5-2C97F5A6A320}" sibTransId="{F31B19F9-C39A-48C4-8F41-9BDEAEF0798F}"/>
    <dgm:cxn modelId="{1C286646-7B28-4680-99DB-2D0F0B3B817F}" type="presOf" srcId="{B2877F15-F5A1-44F7-AF3B-848FD3A713AF}" destId="{9BF5A460-17BF-45BF-AA06-75F240A31C78}" srcOrd="0" destOrd="0" presId="urn:microsoft.com/office/officeart/2005/8/layout/vList2"/>
    <dgm:cxn modelId="{44805F6C-EF1F-4FB8-8C8C-26BFCE5F92FC}" type="presOf" srcId="{D6439779-3FAF-4250-A3D8-4AE00B979A1F}" destId="{939B9060-085D-418B-8DCE-E956869E4FF1}" srcOrd="0" destOrd="0" presId="urn:microsoft.com/office/officeart/2005/8/layout/vList2"/>
    <dgm:cxn modelId="{E949AD76-E7AD-440A-A33E-8B3725FBA8D5}" type="presOf" srcId="{2078B50F-97C3-4A8D-897E-6BC2D05D6A52}" destId="{F10CB06D-9409-4738-A92D-52BD8149C361}" srcOrd="0" destOrd="0" presId="urn:microsoft.com/office/officeart/2005/8/layout/vList2"/>
    <dgm:cxn modelId="{E7E7D7B8-9F06-41ED-A8AC-6C6AA5D28F00}" srcId="{45807B30-F8F2-4C6D-A2E6-F57C695B80D7}" destId="{6DCA104A-8F3C-4C5D-A72C-7914F75CC1A2}" srcOrd="1" destOrd="0" parTransId="{573778BC-80F4-4C33-A65C-795A34B30B64}" sibTransId="{5E2FF871-D31A-4D6D-9256-5A42CF958270}"/>
    <dgm:cxn modelId="{F20048C3-CCF7-475E-AC5F-C5E7584BB451}" srcId="{45807B30-F8F2-4C6D-A2E6-F57C695B80D7}" destId="{D6439779-3FAF-4250-A3D8-4AE00B979A1F}" srcOrd="0" destOrd="0" parTransId="{F01EE62F-8E44-40D1-8A23-50B97C40BE52}" sibTransId="{CA9289F7-02F6-47F7-AE88-5A31A4EDE674}"/>
    <dgm:cxn modelId="{82CCD0F4-5A67-4AC3-9F1F-24F43107C6BF}" srcId="{45807B30-F8F2-4C6D-A2E6-F57C695B80D7}" destId="{2078B50F-97C3-4A8D-897E-6BC2D05D6A52}" srcOrd="3" destOrd="0" parTransId="{E10C884F-8052-4E30-8BF4-71C751163088}" sibTransId="{E19D5699-DEF9-45C6-8150-C54C86B3EFAF}"/>
    <dgm:cxn modelId="{28BAD1F9-C018-4FCF-8B96-04D05A3A7845}" type="presOf" srcId="{45807B30-F8F2-4C6D-A2E6-F57C695B80D7}" destId="{3B098451-F494-4DEF-AC75-5B635EB3838E}" srcOrd="0" destOrd="0" presId="urn:microsoft.com/office/officeart/2005/8/layout/vList2"/>
    <dgm:cxn modelId="{92B015FB-2FA8-455D-9D41-1F35D48E03FD}" type="presParOf" srcId="{3B098451-F494-4DEF-AC75-5B635EB3838E}" destId="{939B9060-085D-418B-8DCE-E956869E4FF1}" srcOrd="0" destOrd="0" presId="urn:microsoft.com/office/officeart/2005/8/layout/vList2"/>
    <dgm:cxn modelId="{9977062C-69FC-4A5F-B556-B26318ECDB37}" type="presParOf" srcId="{3B098451-F494-4DEF-AC75-5B635EB3838E}" destId="{DB549DD4-89BD-4F7E-B748-A013C0B02A39}" srcOrd="1" destOrd="0" presId="urn:microsoft.com/office/officeart/2005/8/layout/vList2"/>
    <dgm:cxn modelId="{3E6ED3B7-67DA-4698-AD55-31A1722EDBD6}" type="presParOf" srcId="{3B098451-F494-4DEF-AC75-5B635EB3838E}" destId="{AF788133-F134-4D2D-B53B-383C96A2F589}" srcOrd="2" destOrd="0" presId="urn:microsoft.com/office/officeart/2005/8/layout/vList2"/>
    <dgm:cxn modelId="{97292441-CFF0-4DB8-A759-AEDCB9AAD527}" type="presParOf" srcId="{3B098451-F494-4DEF-AC75-5B635EB3838E}" destId="{C4F84FB1-4FDD-40E0-A139-03E613F7EE42}" srcOrd="3" destOrd="0" presId="urn:microsoft.com/office/officeart/2005/8/layout/vList2"/>
    <dgm:cxn modelId="{D851FF4A-F9B8-4744-8964-0FBC5C78E3B6}" type="presParOf" srcId="{3B098451-F494-4DEF-AC75-5B635EB3838E}" destId="{9BF5A460-17BF-45BF-AA06-75F240A31C78}" srcOrd="4" destOrd="0" presId="urn:microsoft.com/office/officeart/2005/8/layout/vList2"/>
    <dgm:cxn modelId="{3CBC8E3B-1D8A-43B5-9D42-BD94D7217E67}" type="presParOf" srcId="{3B098451-F494-4DEF-AC75-5B635EB3838E}" destId="{A75A2BBA-2468-4F19-9CB9-7CD0F87B79AF}" srcOrd="5" destOrd="0" presId="urn:microsoft.com/office/officeart/2005/8/layout/vList2"/>
    <dgm:cxn modelId="{2C1D25E8-91AD-455E-B03B-7B5C1B979B58}" type="presParOf" srcId="{3B098451-F494-4DEF-AC75-5B635EB3838E}" destId="{F10CB06D-9409-4738-A92D-52BD8149C36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C6B5B8DC-C269-403F-8E0B-ED5736BE4A4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16222B2-629D-4843-9913-833539967B03}">
      <dgm:prSet phldrT="[Text]"/>
      <dgm:spPr>
        <a:solidFill>
          <a:schemeClr val="tx2"/>
        </a:solidFill>
      </dgm:spPr>
      <dgm:t>
        <a:bodyPr/>
        <a:lstStyle/>
        <a:p>
          <a:r>
            <a:rPr lang="en-US"/>
            <a:t>Planning ahead is important</a:t>
          </a:r>
        </a:p>
      </dgm:t>
    </dgm:pt>
    <dgm:pt modelId="{992C496E-5FCE-4532-B2D7-D7B6D42A026E}" type="parTrans" cxnId="{56EFC075-BAE3-496E-8176-608EAB40E5B7}">
      <dgm:prSet/>
      <dgm:spPr/>
      <dgm:t>
        <a:bodyPr/>
        <a:lstStyle/>
        <a:p>
          <a:endParaRPr lang="en-US"/>
        </a:p>
      </dgm:t>
    </dgm:pt>
    <dgm:pt modelId="{FFA40296-AFFB-428D-8845-A7D5C29A1DC7}" type="sibTrans" cxnId="{56EFC075-BAE3-496E-8176-608EAB40E5B7}">
      <dgm:prSet/>
      <dgm:spPr>
        <a:solidFill>
          <a:schemeClr val="tx1"/>
        </a:solidFill>
      </dgm:spPr>
      <dgm:t>
        <a:bodyPr/>
        <a:lstStyle/>
        <a:p>
          <a:endParaRPr lang="en-US"/>
        </a:p>
      </dgm:t>
    </dgm:pt>
    <dgm:pt modelId="{51A67C88-BD06-45E8-BF24-23116B1E90FB}">
      <dgm:prSet phldrT="[Text]"/>
      <dgm:spPr>
        <a:solidFill>
          <a:srgbClr val="C54639"/>
        </a:solidFill>
      </dgm:spPr>
      <dgm:t>
        <a:bodyPr/>
        <a:lstStyle/>
        <a:p>
          <a:r>
            <a:rPr lang="en-US"/>
            <a:t>Be prepared for setbacks</a:t>
          </a:r>
        </a:p>
      </dgm:t>
    </dgm:pt>
    <dgm:pt modelId="{E5C5CF39-A453-4F8E-B3CF-A3D387235A9C}" type="parTrans" cxnId="{560315F4-7B88-43EF-A8C9-A82E7383B104}">
      <dgm:prSet/>
      <dgm:spPr/>
      <dgm:t>
        <a:bodyPr/>
        <a:lstStyle/>
        <a:p>
          <a:endParaRPr lang="en-US"/>
        </a:p>
      </dgm:t>
    </dgm:pt>
    <dgm:pt modelId="{64574CB7-4E3F-4622-9276-733866BF3C39}" type="sibTrans" cxnId="{560315F4-7B88-43EF-A8C9-A82E7383B104}">
      <dgm:prSet/>
      <dgm:spPr/>
      <dgm:t>
        <a:bodyPr/>
        <a:lstStyle/>
        <a:p>
          <a:endParaRPr lang="en-US"/>
        </a:p>
      </dgm:t>
    </dgm:pt>
    <dgm:pt modelId="{9D9ADAB2-5F1F-4D01-8544-BEBFC6906CCB}">
      <dgm:prSet phldrT="[Text]"/>
      <dgm:spPr>
        <a:solidFill>
          <a:schemeClr val="bg2"/>
        </a:solidFill>
      </dgm:spPr>
      <dgm:t>
        <a:bodyPr/>
        <a:lstStyle/>
        <a:p>
          <a:r>
            <a:rPr lang="en-US"/>
            <a:t>Ensure parts ordered fit</a:t>
          </a:r>
        </a:p>
      </dgm:t>
    </dgm:pt>
    <dgm:pt modelId="{89812001-19AB-420C-99C4-A35789297EFC}" type="parTrans" cxnId="{8CBA0D39-AB2F-48B9-846B-B491C7AE1616}">
      <dgm:prSet/>
      <dgm:spPr/>
      <dgm:t>
        <a:bodyPr/>
        <a:lstStyle/>
        <a:p>
          <a:endParaRPr lang="en-US"/>
        </a:p>
      </dgm:t>
    </dgm:pt>
    <dgm:pt modelId="{C563521D-420B-4BF3-8061-13DBF1B15941}" type="sibTrans" cxnId="{8CBA0D39-AB2F-48B9-846B-B491C7AE1616}">
      <dgm:prSet/>
      <dgm:spPr/>
      <dgm:t>
        <a:bodyPr/>
        <a:lstStyle/>
        <a:p>
          <a:endParaRPr lang="en-US"/>
        </a:p>
      </dgm:t>
    </dgm:pt>
    <dgm:pt modelId="{A6B54F68-A631-4F9C-9C3E-63FE7209C12D}">
      <dgm:prSet phldrT="[Text]"/>
      <dgm:spPr>
        <a:solidFill>
          <a:srgbClr val="E3512E"/>
        </a:solidFill>
      </dgm:spPr>
      <dgm:t>
        <a:bodyPr/>
        <a:lstStyle/>
        <a:p>
          <a:r>
            <a:rPr lang="en-US"/>
            <a:t>Challenges are often seen as simple tasks</a:t>
          </a:r>
        </a:p>
      </dgm:t>
    </dgm:pt>
    <dgm:pt modelId="{04CC8F27-2599-48B5-B407-FC3860A4A712}" type="parTrans" cxnId="{0D6503EF-35CE-49B9-B883-6B8C940A4573}">
      <dgm:prSet/>
      <dgm:spPr/>
      <dgm:t>
        <a:bodyPr/>
        <a:lstStyle/>
        <a:p>
          <a:endParaRPr lang="en-US"/>
        </a:p>
      </dgm:t>
    </dgm:pt>
    <dgm:pt modelId="{58472729-53AF-445D-8BF3-ECDE2BCEE47E}" type="sibTrans" cxnId="{0D6503EF-35CE-49B9-B883-6B8C940A4573}">
      <dgm:prSet/>
      <dgm:spPr/>
      <dgm:t>
        <a:bodyPr/>
        <a:lstStyle/>
        <a:p>
          <a:endParaRPr lang="en-US"/>
        </a:p>
      </dgm:t>
    </dgm:pt>
    <dgm:pt modelId="{FEA0D109-9D38-4664-BB9D-1E3544371850}" type="pres">
      <dgm:prSet presAssocID="{C6B5B8DC-C269-403F-8E0B-ED5736BE4A41}" presName="Name0" presStyleCnt="0">
        <dgm:presLayoutVars>
          <dgm:chMax val="7"/>
          <dgm:chPref val="7"/>
          <dgm:dir/>
        </dgm:presLayoutVars>
      </dgm:prSet>
      <dgm:spPr/>
    </dgm:pt>
    <dgm:pt modelId="{E55E6BCA-E1ED-4B13-AAEA-F905227F52AA}" type="pres">
      <dgm:prSet presAssocID="{C6B5B8DC-C269-403F-8E0B-ED5736BE4A41}" presName="Name1" presStyleCnt="0"/>
      <dgm:spPr/>
    </dgm:pt>
    <dgm:pt modelId="{76444D7E-1170-455C-BBF3-66702C47E4F6}" type="pres">
      <dgm:prSet presAssocID="{C6B5B8DC-C269-403F-8E0B-ED5736BE4A41}" presName="cycle" presStyleCnt="0"/>
      <dgm:spPr/>
    </dgm:pt>
    <dgm:pt modelId="{21498DF3-4776-4FED-9CEA-02BADCE8719D}" type="pres">
      <dgm:prSet presAssocID="{C6B5B8DC-C269-403F-8E0B-ED5736BE4A41}" presName="srcNode" presStyleLbl="node1" presStyleIdx="0" presStyleCnt="4"/>
      <dgm:spPr/>
    </dgm:pt>
    <dgm:pt modelId="{D570A8AF-3D41-4088-9C43-B2A0038428EB}" type="pres">
      <dgm:prSet presAssocID="{C6B5B8DC-C269-403F-8E0B-ED5736BE4A41}" presName="conn" presStyleLbl="parChTrans1D2" presStyleIdx="0" presStyleCnt="1"/>
      <dgm:spPr/>
    </dgm:pt>
    <dgm:pt modelId="{3C2AFAA0-D551-4528-BB36-B5779EED0660}" type="pres">
      <dgm:prSet presAssocID="{C6B5B8DC-C269-403F-8E0B-ED5736BE4A41}" presName="extraNode" presStyleLbl="node1" presStyleIdx="0" presStyleCnt="4"/>
      <dgm:spPr/>
    </dgm:pt>
    <dgm:pt modelId="{CC46443B-0007-4AF0-BD2E-1BE97DFA23FA}" type="pres">
      <dgm:prSet presAssocID="{C6B5B8DC-C269-403F-8E0B-ED5736BE4A41}" presName="dstNode" presStyleLbl="node1" presStyleIdx="0" presStyleCnt="4"/>
      <dgm:spPr/>
    </dgm:pt>
    <dgm:pt modelId="{E6A05756-BFC1-4396-9D8E-83323933FD73}" type="pres">
      <dgm:prSet presAssocID="{316222B2-629D-4843-9913-833539967B03}" presName="text_1" presStyleLbl="node1" presStyleIdx="0" presStyleCnt="4">
        <dgm:presLayoutVars>
          <dgm:bulletEnabled val="1"/>
        </dgm:presLayoutVars>
      </dgm:prSet>
      <dgm:spPr/>
    </dgm:pt>
    <dgm:pt modelId="{1A60737B-11F1-410C-AD31-80010FBC44C7}" type="pres">
      <dgm:prSet presAssocID="{316222B2-629D-4843-9913-833539967B03}" presName="accent_1" presStyleCnt="0"/>
      <dgm:spPr/>
    </dgm:pt>
    <dgm:pt modelId="{7543087F-C2D9-4BBB-971D-A5905F0A4EE4}" type="pres">
      <dgm:prSet presAssocID="{316222B2-629D-4843-9913-833539967B03}" presName="accentRepeatNode" presStyleLbl="solidFgAcc1" presStyleIdx="0" presStyleCnt="4"/>
      <dgm:spPr>
        <a:ln>
          <a:solidFill>
            <a:schemeClr val="tx1"/>
          </a:solidFill>
        </a:ln>
      </dgm:spPr>
    </dgm:pt>
    <dgm:pt modelId="{A8DDCBE3-2E84-4A35-B1A7-21F859202C96}" type="pres">
      <dgm:prSet presAssocID="{51A67C88-BD06-45E8-BF24-23116B1E90FB}" presName="text_2" presStyleLbl="node1" presStyleIdx="1" presStyleCnt="4">
        <dgm:presLayoutVars>
          <dgm:bulletEnabled val="1"/>
        </dgm:presLayoutVars>
      </dgm:prSet>
      <dgm:spPr/>
    </dgm:pt>
    <dgm:pt modelId="{8250E0DC-D399-4564-B7D6-D28276E7ABD3}" type="pres">
      <dgm:prSet presAssocID="{51A67C88-BD06-45E8-BF24-23116B1E90FB}" presName="accent_2" presStyleCnt="0"/>
      <dgm:spPr/>
    </dgm:pt>
    <dgm:pt modelId="{AF1697EF-9FD7-457E-9DDE-227972040797}" type="pres">
      <dgm:prSet presAssocID="{51A67C88-BD06-45E8-BF24-23116B1E90FB}" presName="accentRepeatNode" presStyleLbl="solidFgAcc1" presStyleIdx="1" presStyleCnt="4"/>
      <dgm:spPr>
        <a:ln>
          <a:solidFill>
            <a:schemeClr val="tx1"/>
          </a:solidFill>
        </a:ln>
      </dgm:spPr>
    </dgm:pt>
    <dgm:pt modelId="{988148AC-BC45-44BF-965E-C19BFA2E9572}" type="pres">
      <dgm:prSet presAssocID="{A6B54F68-A631-4F9C-9C3E-63FE7209C12D}" presName="text_3" presStyleLbl="node1" presStyleIdx="2" presStyleCnt="4">
        <dgm:presLayoutVars>
          <dgm:bulletEnabled val="1"/>
        </dgm:presLayoutVars>
      </dgm:prSet>
      <dgm:spPr/>
    </dgm:pt>
    <dgm:pt modelId="{8FCC3B95-C36B-45E2-B0C0-404BC90823D6}" type="pres">
      <dgm:prSet presAssocID="{A6B54F68-A631-4F9C-9C3E-63FE7209C12D}" presName="accent_3" presStyleCnt="0"/>
      <dgm:spPr/>
    </dgm:pt>
    <dgm:pt modelId="{3A412BE7-241A-4D72-8666-31AE8054D53B}" type="pres">
      <dgm:prSet presAssocID="{A6B54F68-A631-4F9C-9C3E-63FE7209C12D}" presName="accentRepeatNode" presStyleLbl="solidFgAcc1" presStyleIdx="2" presStyleCnt="4"/>
      <dgm:spPr>
        <a:ln>
          <a:solidFill>
            <a:schemeClr val="tx1"/>
          </a:solidFill>
        </a:ln>
      </dgm:spPr>
    </dgm:pt>
    <dgm:pt modelId="{0C79E8CF-9480-40B8-8929-C0B9D0E6212C}" type="pres">
      <dgm:prSet presAssocID="{9D9ADAB2-5F1F-4D01-8544-BEBFC6906CCB}" presName="text_4" presStyleLbl="node1" presStyleIdx="3" presStyleCnt="4">
        <dgm:presLayoutVars>
          <dgm:bulletEnabled val="1"/>
        </dgm:presLayoutVars>
      </dgm:prSet>
      <dgm:spPr/>
    </dgm:pt>
    <dgm:pt modelId="{B8C48009-F270-441B-8F7F-E1E4D92F78BA}" type="pres">
      <dgm:prSet presAssocID="{9D9ADAB2-5F1F-4D01-8544-BEBFC6906CCB}" presName="accent_4" presStyleCnt="0"/>
      <dgm:spPr/>
    </dgm:pt>
    <dgm:pt modelId="{D3353660-3BE7-4119-8230-89D86E97DB76}" type="pres">
      <dgm:prSet presAssocID="{9D9ADAB2-5F1F-4D01-8544-BEBFC6906CCB}" presName="accentRepeatNode" presStyleLbl="solidFgAcc1" presStyleIdx="3" presStyleCnt="4"/>
      <dgm:spPr>
        <a:ln>
          <a:solidFill>
            <a:schemeClr val="tx1"/>
          </a:solidFill>
        </a:ln>
      </dgm:spPr>
    </dgm:pt>
  </dgm:ptLst>
  <dgm:cxnLst>
    <dgm:cxn modelId="{D92CC130-8065-426A-983C-FF9DCA8EDDB3}" type="presOf" srcId="{9D9ADAB2-5F1F-4D01-8544-BEBFC6906CCB}" destId="{0C79E8CF-9480-40B8-8929-C0B9D0E6212C}" srcOrd="0" destOrd="0" presId="urn:microsoft.com/office/officeart/2008/layout/VerticalCurvedList"/>
    <dgm:cxn modelId="{8CBA0D39-AB2F-48B9-846B-B491C7AE1616}" srcId="{C6B5B8DC-C269-403F-8E0B-ED5736BE4A41}" destId="{9D9ADAB2-5F1F-4D01-8544-BEBFC6906CCB}" srcOrd="3" destOrd="0" parTransId="{89812001-19AB-420C-99C4-A35789297EFC}" sibTransId="{C563521D-420B-4BF3-8061-13DBF1B15941}"/>
    <dgm:cxn modelId="{906B3F47-8D16-4220-BF67-CD4B5517E92F}" type="presOf" srcId="{A6B54F68-A631-4F9C-9C3E-63FE7209C12D}" destId="{988148AC-BC45-44BF-965E-C19BFA2E9572}" srcOrd="0" destOrd="0" presId="urn:microsoft.com/office/officeart/2008/layout/VerticalCurvedList"/>
    <dgm:cxn modelId="{06A2C252-6034-426F-9E9B-5E244135C7FF}" type="presOf" srcId="{51A67C88-BD06-45E8-BF24-23116B1E90FB}" destId="{A8DDCBE3-2E84-4A35-B1A7-21F859202C96}" srcOrd="0" destOrd="0" presId="urn:microsoft.com/office/officeart/2008/layout/VerticalCurvedList"/>
    <dgm:cxn modelId="{56EFC075-BAE3-496E-8176-608EAB40E5B7}" srcId="{C6B5B8DC-C269-403F-8E0B-ED5736BE4A41}" destId="{316222B2-629D-4843-9913-833539967B03}" srcOrd="0" destOrd="0" parTransId="{992C496E-5FCE-4532-B2D7-D7B6D42A026E}" sibTransId="{FFA40296-AFFB-428D-8845-A7D5C29A1DC7}"/>
    <dgm:cxn modelId="{D06F6F57-9CDD-463A-91E0-D928776FD9EC}" type="presOf" srcId="{316222B2-629D-4843-9913-833539967B03}" destId="{E6A05756-BFC1-4396-9D8E-83323933FD73}" srcOrd="0" destOrd="0" presId="urn:microsoft.com/office/officeart/2008/layout/VerticalCurvedList"/>
    <dgm:cxn modelId="{AFF9B0A8-60B2-48C5-9CA1-F0977FF71EC5}" type="presOf" srcId="{C6B5B8DC-C269-403F-8E0B-ED5736BE4A41}" destId="{FEA0D109-9D38-4664-BB9D-1E3544371850}" srcOrd="0" destOrd="0" presId="urn:microsoft.com/office/officeart/2008/layout/VerticalCurvedList"/>
    <dgm:cxn modelId="{52DB0BE1-90C6-4C15-82A8-E4AF113CD5EB}" type="presOf" srcId="{FFA40296-AFFB-428D-8845-A7D5C29A1DC7}" destId="{D570A8AF-3D41-4088-9C43-B2A0038428EB}" srcOrd="0" destOrd="0" presId="urn:microsoft.com/office/officeart/2008/layout/VerticalCurvedList"/>
    <dgm:cxn modelId="{0D6503EF-35CE-49B9-B883-6B8C940A4573}" srcId="{C6B5B8DC-C269-403F-8E0B-ED5736BE4A41}" destId="{A6B54F68-A631-4F9C-9C3E-63FE7209C12D}" srcOrd="2" destOrd="0" parTransId="{04CC8F27-2599-48B5-B407-FC3860A4A712}" sibTransId="{58472729-53AF-445D-8BF3-ECDE2BCEE47E}"/>
    <dgm:cxn modelId="{560315F4-7B88-43EF-A8C9-A82E7383B104}" srcId="{C6B5B8DC-C269-403F-8E0B-ED5736BE4A41}" destId="{51A67C88-BD06-45E8-BF24-23116B1E90FB}" srcOrd="1" destOrd="0" parTransId="{E5C5CF39-A453-4F8E-B3CF-A3D387235A9C}" sibTransId="{64574CB7-4E3F-4622-9276-733866BF3C39}"/>
    <dgm:cxn modelId="{C2490FFF-599D-42E7-9F13-9452A93B0F66}" type="presParOf" srcId="{FEA0D109-9D38-4664-BB9D-1E3544371850}" destId="{E55E6BCA-E1ED-4B13-AAEA-F905227F52AA}" srcOrd="0" destOrd="0" presId="urn:microsoft.com/office/officeart/2008/layout/VerticalCurvedList"/>
    <dgm:cxn modelId="{82B49A1D-E0E4-4C17-A4D7-6DE3858592B7}" type="presParOf" srcId="{E55E6BCA-E1ED-4B13-AAEA-F905227F52AA}" destId="{76444D7E-1170-455C-BBF3-66702C47E4F6}" srcOrd="0" destOrd="0" presId="urn:microsoft.com/office/officeart/2008/layout/VerticalCurvedList"/>
    <dgm:cxn modelId="{844119EE-F0AE-4322-B803-A38F4233F11C}" type="presParOf" srcId="{76444D7E-1170-455C-BBF3-66702C47E4F6}" destId="{21498DF3-4776-4FED-9CEA-02BADCE8719D}" srcOrd="0" destOrd="0" presId="urn:microsoft.com/office/officeart/2008/layout/VerticalCurvedList"/>
    <dgm:cxn modelId="{DC3B56F1-3877-4DAD-95C8-EC25D11410AB}" type="presParOf" srcId="{76444D7E-1170-455C-BBF3-66702C47E4F6}" destId="{D570A8AF-3D41-4088-9C43-B2A0038428EB}" srcOrd="1" destOrd="0" presId="urn:microsoft.com/office/officeart/2008/layout/VerticalCurvedList"/>
    <dgm:cxn modelId="{A94E00AE-C70F-4DC3-A83C-A3850C7EAEE2}" type="presParOf" srcId="{76444D7E-1170-455C-BBF3-66702C47E4F6}" destId="{3C2AFAA0-D551-4528-BB36-B5779EED0660}" srcOrd="2" destOrd="0" presId="urn:microsoft.com/office/officeart/2008/layout/VerticalCurvedList"/>
    <dgm:cxn modelId="{F560F229-2EAF-4545-B4A4-852234496C50}" type="presParOf" srcId="{76444D7E-1170-455C-BBF3-66702C47E4F6}" destId="{CC46443B-0007-4AF0-BD2E-1BE97DFA23FA}" srcOrd="3" destOrd="0" presId="urn:microsoft.com/office/officeart/2008/layout/VerticalCurvedList"/>
    <dgm:cxn modelId="{82588E7E-1E0A-4B90-9199-4CF5C43B7ED8}" type="presParOf" srcId="{E55E6BCA-E1ED-4B13-AAEA-F905227F52AA}" destId="{E6A05756-BFC1-4396-9D8E-83323933FD73}" srcOrd="1" destOrd="0" presId="urn:microsoft.com/office/officeart/2008/layout/VerticalCurvedList"/>
    <dgm:cxn modelId="{74DE0596-7CF7-448E-8054-0B8D01D369BA}" type="presParOf" srcId="{E55E6BCA-E1ED-4B13-AAEA-F905227F52AA}" destId="{1A60737B-11F1-410C-AD31-80010FBC44C7}" srcOrd="2" destOrd="0" presId="urn:microsoft.com/office/officeart/2008/layout/VerticalCurvedList"/>
    <dgm:cxn modelId="{44696BED-EADD-4F07-8710-25751A9F2A4C}" type="presParOf" srcId="{1A60737B-11F1-410C-AD31-80010FBC44C7}" destId="{7543087F-C2D9-4BBB-971D-A5905F0A4EE4}" srcOrd="0" destOrd="0" presId="urn:microsoft.com/office/officeart/2008/layout/VerticalCurvedList"/>
    <dgm:cxn modelId="{9457D98C-C1A4-4AE1-B6BB-356EE157A448}" type="presParOf" srcId="{E55E6BCA-E1ED-4B13-AAEA-F905227F52AA}" destId="{A8DDCBE3-2E84-4A35-B1A7-21F859202C96}" srcOrd="3" destOrd="0" presId="urn:microsoft.com/office/officeart/2008/layout/VerticalCurvedList"/>
    <dgm:cxn modelId="{10BEDD75-3264-4D9D-853F-A1F43D1F9703}" type="presParOf" srcId="{E55E6BCA-E1ED-4B13-AAEA-F905227F52AA}" destId="{8250E0DC-D399-4564-B7D6-D28276E7ABD3}" srcOrd="4" destOrd="0" presId="urn:microsoft.com/office/officeart/2008/layout/VerticalCurvedList"/>
    <dgm:cxn modelId="{73605C7F-60A8-4E00-B4BB-E98064C621EC}" type="presParOf" srcId="{8250E0DC-D399-4564-B7D6-D28276E7ABD3}" destId="{AF1697EF-9FD7-457E-9DDE-227972040797}" srcOrd="0" destOrd="0" presId="urn:microsoft.com/office/officeart/2008/layout/VerticalCurvedList"/>
    <dgm:cxn modelId="{DC5A5F5B-869A-4763-87BD-ADCE49FEFE51}" type="presParOf" srcId="{E55E6BCA-E1ED-4B13-AAEA-F905227F52AA}" destId="{988148AC-BC45-44BF-965E-C19BFA2E9572}" srcOrd="5" destOrd="0" presId="urn:microsoft.com/office/officeart/2008/layout/VerticalCurvedList"/>
    <dgm:cxn modelId="{13C1C98F-B1F6-428F-A9D5-56B5028B44DD}" type="presParOf" srcId="{E55E6BCA-E1ED-4B13-AAEA-F905227F52AA}" destId="{8FCC3B95-C36B-45E2-B0C0-404BC90823D6}" srcOrd="6" destOrd="0" presId="urn:microsoft.com/office/officeart/2008/layout/VerticalCurvedList"/>
    <dgm:cxn modelId="{953B24BF-9DB8-4DD9-9FE6-F9867B212A5B}" type="presParOf" srcId="{8FCC3B95-C36B-45E2-B0C0-404BC90823D6}" destId="{3A412BE7-241A-4D72-8666-31AE8054D53B}" srcOrd="0" destOrd="0" presId="urn:microsoft.com/office/officeart/2008/layout/VerticalCurvedList"/>
    <dgm:cxn modelId="{05D5FEEB-5CAB-43D9-8E3D-0E6A7F4D6F54}" type="presParOf" srcId="{E55E6BCA-E1ED-4B13-AAEA-F905227F52AA}" destId="{0C79E8CF-9480-40B8-8929-C0B9D0E6212C}" srcOrd="7" destOrd="0" presId="urn:microsoft.com/office/officeart/2008/layout/VerticalCurvedList"/>
    <dgm:cxn modelId="{FE6E3AF3-D25D-4EB4-AB99-06955946C65A}" type="presParOf" srcId="{E55E6BCA-E1ED-4B13-AAEA-F905227F52AA}" destId="{B8C48009-F270-441B-8F7F-E1E4D92F78BA}" srcOrd="8" destOrd="0" presId="urn:microsoft.com/office/officeart/2008/layout/VerticalCurvedList"/>
    <dgm:cxn modelId="{C0A71D9A-E44B-4B45-9B27-DDDFA9AB8AC5}" type="presParOf" srcId="{B8C48009-F270-441B-8F7F-E1E4D92F78BA}" destId="{D3353660-3BE7-4119-8230-89D86E97DB7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581F7178-0FCE-4A60-B37F-9B681E4E8B1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B13FBD1-1A3A-4382-8A75-192EFB3621E9}">
      <dgm:prSet phldrT="[Text]" custT="1"/>
      <dgm:spPr>
        <a:solidFill>
          <a:srgbClr val="E86912"/>
        </a:solidFill>
      </dgm:spPr>
      <dgm:t>
        <a:bodyPr/>
        <a:lstStyle/>
        <a:p>
          <a:r>
            <a:rPr lang="en-US" sz="3200">
              <a:solidFill>
                <a:schemeClr val="tx1">
                  <a:lumMod val="75000"/>
                  <a:lumOff val="25000"/>
                </a:schemeClr>
              </a:solidFill>
            </a:rPr>
            <a:t>Automated, Accurate, Consistent, Adaptable </a:t>
          </a:r>
        </a:p>
      </dgm:t>
    </dgm:pt>
    <dgm:pt modelId="{2D90DE47-8987-42BB-8700-2D20765182AD}" type="parTrans" cxnId="{06031751-72D2-4B08-84AF-7C35D16FF8B5}">
      <dgm:prSet/>
      <dgm:spPr/>
      <dgm:t>
        <a:bodyPr/>
        <a:lstStyle/>
        <a:p>
          <a:endParaRPr lang="en-US"/>
        </a:p>
      </dgm:t>
    </dgm:pt>
    <dgm:pt modelId="{DD3C456C-CF47-45E6-AF11-ACBF7FF43490}" type="sibTrans" cxnId="{06031751-72D2-4B08-84AF-7C35D16FF8B5}">
      <dgm:prSet/>
      <dgm:spPr/>
      <dgm:t>
        <a:bodyPr/>
        <a:lstStyle/>
        <a:p>
          <a:endParaRPr lang="en-US"/>
        </a:p>
      </dgm:t>
    </dgm:pt>
    <dgm:pt modelId="{E36DBF1C-8E63-4712-AF89-27DC44F84FE8}">
      <dgm:prSet phldrT="[Text]" custT="1"/>
      <dgm:spPr>
        <a:solidFill>
          <a:srgbClr val="F18F4D"/>
        </a:solidFill>
      </dgm:spPr>
      <dgm:t>
        <a:bodyPr/>
        <a:lstStyle/>
        <a:p>
          <a:r>
            <a:rPr lang="en-US" sz="3200">
              <a:solidFill>
                <a:schemeClr val="tx1">
                  <a:lumMod val="75000"/>
                  <a:lumOff val="25000"/>
                </a:schemeClr>
              </a:solidFill>
            </a:rPr>
            <a:t>Generate and Select Concept</a:t>
          </a:r>
        </a:p>
      </dgm:t>
    </dgm:pt>
    <dgm:pt modelId="{C3E3CC3B-38F3-4BB5-92BF-A683203725E2}" type="parTrans" cxnId="{103AC233-B918-427B-8374-0967918A3591}">
      <dgm:prSet/>
      <dgm:spPr/>
      <dgm:t>
        <a:bodyPr/>
        <a:lstStyle/>
        <a:p>
          <a:endParaRPr lang="en-US"/>
        </a:p>
      </dgm:t>
    </dgm:pt>
    <dgm:pt modelId="{1A8776A9-F3CF-4095-A33A-55C874C58D63}" type="sibTrans" cxnId="{103AC233-B918-427B-8374-0967918A3591}">
      <dgm:prSet/>
      <dgm:spPr/>
      <dgm:t>
        <a:bodyPr/>
        <a:lstStyle/>
        <a:p>
          <a:endParaRPr lang="en-US"/>
        </a:p>
      </dgm:t>
    </dgm:pt>
    <dgm:pt modelId="{94D2B73D-DD15-47E3-AE6F-AA0D7AF171CF}">
      <dgm:prSet phldrT="[Text]" custT="1"/>
      <dgm:spPr>
        <a:solidFill>
          <a:schemeClr val="bg2">
            <a:lumMod val="60000"/>
            <a:lumOff val="40000"/>
          </a:schemeClr>
        </a:solidFill>
      </dgm:spPr>
      <dgm:t>
        <a:bodyPr/>
        <a:lstStyle/>
        <a:p>
          <a:r>
            <a:rPr lang="en-US" sz="3200">
              <a:solidFill>
                <a:schemeClr val="tx1">
                  <a:lumMod val="75000"/>
                  <a:lumOff val="25000"/>
                </a:schemeClr>
              </a:solidFill>
            </a:rPr>
            <a:t>Turn Concept Into Design</a:t>
          </a:r>
        </a:p>
      </dgm:t>
    </dgm:pt>
    <dgm:pt modelId="{0F7EC985-C4A6-4071-BA5A-C67B89967B4C}" type="parTrans" cxnId="{3C8A369E-9437-4854-B8AA-DD49DC2F7B03}">
      <dgm:prSet/>
      <dgm:spPr/>
      <dgm:t>
        <a:bodyPr/>
        <a:lstStyle/>
        <a:p>
          <a:endParaRPr lang="en-US"/>
        </a:p>
      </dgm:t>
    </dgm:pt>
    <dgm:pt modelId="{5E2B445B-CACC-4BE9-A134-DA1972D48C7B}" type="sibTrans" cxnId="{3C8A369E-9437-4854-B8AA-DD49DC2F7B03}">
      <dgm:prSet/>
      <dgm:spPr/>
      <dgm:t>
        <a:bodyPr/>
        <a:lstStyle/>
        <a:p>
          <a:endParaRPr lang="en-US"/>
        </a:p>
      </dgm:t>
    </dgm:pt>
    <dgm:pt modelId="{2CCBE384-BEAD-43B4-B056-2334D2BF0C82}">
      <dgm:prSet phldrT="[Text]" custT="1"/>
      <dgm:spPr>
        <a:solidFill>
          <a:schemeClr val="bg2">
            <a:lumMod val="40000"/>
            <a:lumOff val="60000"/>
          </a:schemeClr>
        </a:solidFill>
      </dgm:spPr>
      <dgm:t>
        <a:bodyPr/>
        <a:lstStyle/>
        <a:p>
          <a:r>
            <a:rPr lang="en-US" sz="3200">
              <a:solidFill>
                <a:schemeClr val="tx1">
                  <a:lumMod val="75000"/>
                  <a:lumOff val="25000"/>
                </a:schemeClr>
              </a:solidFill>
            </a:rPr>
            <a:t>Build and Test</a:t>
          </a:r>
        </a:p>
      </dgm:t>
    </dgm:pt>
    <dgm:pt modelId="{EB80AA63-6D38-4794-A05B-C7E0D8C41150}" type="parTrans" cxnId="{29F8C627-7FB2-46BD-8AC4-A68842B08479}">
      <dgm:prSet/>
      <dgm:spPr/>
      <dgm:t>
        <a:bodyPr/>
        <a:lstStyle/>
        <a:p>
          <a:endParaRPr lang="en-US"/>
        </a:p>
      </dgm:t>
    </dgm:pt>
    <dgm:pt modelId="{BE1521FA-8B88-4334-A335-C53D1CEF30F7}" type="sibTrans" cxnId="{29F8C627-7FB2-46BD-8AC4-A68842B08479}">
      <dgm:prSet/>
      <dgm:spPr/>
      <dgm:t>
        <a:bodyPr/>
        <a:lstStyle/>
        <a:p>
          <a:endParaRPr lang="en-US"/>
        </a:p>
      </dgm:t>
    </dgm:pt>
    <dgm:pt modelId="{EAFF5C61-0AC7-4D54-8633-7438C12CE912}" type="pres">
      <dgm:prSet presAssocID="{581F7178-0FCE-4A60-B37F-9B681E4E8B1E}" presName="Name0" presStyleCnt="0">
        <dgm:presLayoutVars>
          <dgm:chPref val="3"/>
          <dgm:dir/>
          <dgm:animLvl val="lvl"/>
          <dgm:resizeHandles/>
        </dgm:presLayoutVars>
      </dgm:prSet>
      <dgm:spPr/>
    </dgm:pt>
    <dgm:pt modelId="{28B15C6A-022F-44AF-B713-41020162B372}" type="pres">
      <dgm:prSet presAssocID="{3B13FBD1-1A3A-4382-8A75-192EFB3621E9}" presName="horFlow" presStyleCnt="0"/>
      <dgm:spPr/>
    </dgm:pt>
    <dgm:pt modelId="{08F15F53-9DA8-4B46-85B9-D6003B8E6794}" type="pres">
      <dgm:prSet presAssocID="{3B13FBD1-1A3A-4382-8A75-192EFB3621E9}" presName="bigChev" presStyleLbl="node1" presStyleIdx="0" presStyleCnt="4" custScaleX="361061"/>
      <dgm:spPr/>
    </dgm:pt>
    <dgm:pt modelId="{33D639B6-2566-40E8-B756-D6F2DFCF4B08}" type="pres">
      <dgm:prSet presAssocID="{3B13FBD1-1A3A-4382-8A75-192EFB3621E9}" presName="vSp" presStyleCnt="0"/>
      <dgm:spPr/>
    </dgm:pt>
    <dgm:pt modelId="{56296C57-C8BE-4937-BE7E-79CB265E017C}" type="pres">
      <dgm:prSet presAssocID="{E36DBF1C-8E63-4712-AF89-27DC44F84FE8}" presName="horFlow" presStyleCnt="0"/>
      <dgm:spPr/>
    </dgm:pt>
    <dgm:pt modelId="{E9796418-37A9-4272-932C-6A1451B8050F}" type="pres">
      <dgm:prSet presAssocID="{E36DBF1C-8E63-4712-AF89-27DC44F84FE8}" presName="bigChev" presStyleLbl="node1" presStyleIdx="1" presStyleCnt="4" custScaleX="361061"/>
      <dgm:spPr/>
    </dgm:pt>
    <dgm:pt modelId="{81913470-884B-4CAC-B818-CB96D190DD14}" type="pres">
      <dgm:prSet presAssocID="{E36DBF1C-8E63-4712-AF89-27DC44F84FE8}" presName="vSp" presStyleCnt="0"/>
      <dgm:spPr/>
    </dgm:pt>
    <dgm:pt modelId="{633DCDFD-961E-49E6-89F2-FE1C31A90C65}" type="pres">
      <dgm:prSet presAssocID="{94D2B73D-DD15-47E3-AE6F-AA0D7AF171CF}" presName="horFlow" presStyleCnt="0"/>
      <dgm:spPr/>
    </dgm:pt>
    <dgm:pt modelId="{ECCD086A-CDA5-4A8B-A77A-81D03EE68353}" type="pres">
      <dgm:prSet presAssocID="{94D2B73D-DD15-47E3-AE6F-AA0D7AF171CF}" presName="bigChev" presStyleLbl="node1" presStyleIdx="2" presStyleCnt="4" custScaleX="361061"/>
      <dgm:spPr/>
    </dgm:pt>
    <dgm:pt modelId="{D6C14480-65E9-4CA2-9556-608CA2236EE3}" type="pres">
      <dgm:prSet presAssocID="{94D2B73D-DD15-47E3-AE6F-AA0D7AF171CF}" presName="vSp" presStyleCnt="0"/>
      <dgm:spPr/>
    </dgm:pt>
    <dgm:pt modelId="{FB57EF84-9693-42F7-BBB5-D69B3289A543}" type="pres">
      <dgm:prSet presAssocID="{2CCBE384-BEAD-43B4-B056-2334D2BF0C82}" presName="horFlow" presStyleCnt="0"/>
      <dgm:spPr/>
    </dgm:pt>
    <dgm:pt modelId="{68E4079D-1BF3-4F66-8F9E-92FAB321505F}" type="pres">
      <dgm:prSet presAssocID="{2CCBE384-BEAD-43B4-B056-2334D2BF0C82}" presName="bigChev" presStyleLbl="node1" presStyleIdx="3" presStyleCnt="4" custScaleX="361061"/>
      <dgm:spPr/>
    </dgm:pt>
  </dgm:ptLst>
  <dgm:cxnLst>
    <dgm:cxn modelId="{29F8C627-7FB2-46BD-8AC4-A68842B08479}" srcId="{581F7178-0FCE-4A60-B37F-9B681E4E8B1E}" destId="{2CCBE384-BEAD-43B4-B056-2334D2BF0C82}" srcOrd="3" destOrd="0" parTransId="{EB80AA63-6D38-4794-A05B-C7E0D8C41150}" sibTransId="{BE1521FA-8B88-4334-A335-C53D1CEF30F7}"/>
    <dgm:cxn modelId="{F646022F-57AA-4B0D-A8D5-71B174A1EA38}" type="presOf" srcId="{2CCBE384-BEAD-43B4-B056-2334D2BF0C82}" destId="{68E4079D-1BF3-4F66-8F9E-92FAB321505F}" srcOrd="0" destOrd="0" presId="urn:microsoft.com/office/officeart/2005/8/layout/lProcess3"/>
    <dgm:cxn modelId="{103AC233-B918-427B-8374-0967918A3591}" srcId="{581F7178-0FCE-4A60-B37F-9B681E4E8B1E}" destId="{E36DBF1C-8E63-4712-AF89-27DC44F84FE8}" srcOrd="1" destOrd="0" parTransId="{C3E3CC3B-38F3-4BB5-92BF-A683203725E2}" sibTransId="{1A8776A9-F3CF-4095-A33A-55C874C58D63}"/>
    <dgm:cxn modelId="{06031751-72D2-4B08-84AF-7C35D16FF8B5}" srcId="{581F7178-0FCE-4A60-B37F-9B681E4E8B1E}" destId="{3B13FBD1-1A3A-4382-8A75-192EFB3621E9}" srcOrd="0" destOrd="0" parTransId="{2D90DE47-8987-42BB-8700-2D20765182AD}" sibTransId="{DD3C456C-CF47-45E6-AF11-ACBF7FF43490}"/>
    <dgm:cxn modelId="{3C8A369E-9437-4854-B8AA-DD49DC2F7B03}" srcId="{581F7178-0FCE-4A60-B37F-9B681E4E8B1E}" destId="{94D2B73D-DD15-47E3-AE6F-AA0D7AF171CF}" srcOrd="2" destOrd="0" parTransId="{0F7EC985-C4A6-4071-BA5A-C67B89967B4C}" sibTransId="{5E2B445B-CACC-4BE9-A134-DA1972D48C7B}"/>
    <dgm:cxn modelId="{F54DF2A3-6A98-48C8-88BD-B71D8410FB90}" type="presOf" srcId="{3B13FBD1-1A3A-4382-8A75-192EFB3621E9}" destId="{08F15F53-9DA8-4B46-85B9-D6003B8E6794}" srcOrd="0" destOrd="0" presId="urn:microsoft.com/office/officeart/2005/8/layout/lProcess3"/>
    <dgm:cxn modelId="{F1E207A8-5628-4442-B19D-1700D686ACF1}" type="presOf" srcId="{E36DBF1C-8E63-4712-AF89-27DC44F84FE8}" destId="{E9796418-37A9-4272-932C-6A1451B8050F}" srcOrd="0" destOrd="0" presId="urn:microsoft.com/office/officeart/2005/8/layout/lProcess3"/>
    <dgm:cxn modelId="{D466A9B3-341A-49B6-A7DF-027168F7D358}" type="presOf" srcId="{581F7178-0FCE-4A60-B37F-9B681E4E8B1E}" destId="{EAFF5C61-0AC7-4D54-8633-7438C12CE912}" srcOrd="0" destOrd="0" presId="urn:microsoft.com/office/officeart/2005/8/layout/lProcess3"/>
    <dgm:cxn modelId="{375C3CBB-27A3-44BB-924B-64A93A17F677}" type="presOf" srcId="{94D2B73D-DD15-47E3-AE6F-AA0D7AF171CF}" destId="{ECCD086A-CDA5-4A8B-A77A-81D03EE68353}" srcOrd="0" destOrd="0" presId="urn:microsoft.com/office/officeart/2005/8/layout/lProcess3"/>
    <dgm:cxn modelId="{9323FD7C-BF54-4E22-9477-2729E0D1FCE4}" type="presParOf" srcId="{EAFF5C61-0AC7-4D54-8633-7438C12CE912}" destId="{28B15C6A-022F-44AF-B713-41020162B372}" srcOrd="0" destOrd="0" presId="urn:microsoft.com/office/officeart/2005/8/layout/lProcess3"/>
    <dgm:cxn modelId="{BF483BBF-5728-4634-9CDA-0A3E4F1C38FD}" type="presParOf" srcId="{28B15C6A-022F-44AF-B713-41020162B372}" destId="{08F15F53-9DA8-4B46-85B9-D6003B8E6794}" srcOrd="0" destOrd="0" presId="urn:microsoft.com/office/officeart/2005/8/layout/lProcess3"/>
    <dgm:cxn modelId="{0CCA6209-8D88-4498-A954-BE957D7E7C76}" type="presParOf" srcId="{EAFF5C61-0AC7-4D54-8633-7438C12CE912}" destId="{33D639B6-2566-40E8-B756-D6F2DFCF4B08}" srcOrd="1" destOrd="0" presId="urn:microsoft.com/office/officeart/2005/8/layout/lProcess3"/>
    <dgm:cxn modelId="{3C563C47-1B8C-4FC9-BDF9-BEBA4F97464E}" type="presParOf" srcId="{EAFF5C61-0AC7-4D54-8633-7438C12CE912}" destId="{56296C57-C8BE-4937-BE7E-79CB265E017C}" srcOrd="2" destOrd="0" presId="urn:microsoft.com/office/officeart/2005/8/layout/lProcess3"/>
    <dgm:cxn modelId="{5FE06A81-6DDF-4640-8D6C-5DFDF5108F8D}" type="presParOf" srcId="{56296C57-C8BE-4937-BE7E-79CB265E017C}" destId="{E9796418-37A9-4272-932C-6A1451B8050F}" srcOrd="0" destOrd="0" presId="urn:microsoft.com/office/officeart/2005/8/layout/lProcess3"/>
    <dgm:cxn modelId="{7681323A-47FE-4A70-8E31-715E7225F125}" type="presParOf" srcId="{EAFF5C61-0AC7-4D54-8633-7438C12CE912}" destId="{81913470-884B-4CAC-B818-CB96D190DD14}" srcOrd="3" destOrd="0" presId="urn:microsoft.com/office/officeart/2005/8/layout/lProcess3"/>
    <dgm:cxn modelId="{8C4AEDDA-33B5-4DAE-8DB0-7312C28C818B}" type="presParOf" srcId="{EAFF5C61-0AC7-4D54-8633-7438C12CE912}" destId="{633DCDFD-961E-49E6-89F2-FE1C31A90C65}" srcOrd="4" destOrd="0" presId="urn:microsoft.com/office/officeart/2005/8/layout/lProcess3"/>
    <dgm:cxn modelId="{C04540F0-FEEA-4C7D-B4EB-5232F54735A0}" type="presParOf" srcId="{633DCDFD-961E-49E6-89F2-FE1C31A90C65}" destId="{ECCD086A-CDA5-4A8B-A77A-81D03EE68353}" srcOrd="0" destOrd="0" presId="urn:microsoft.com/office/officeart/2005/8/layout/lProcess3"/>
    <dgm:cxn modelId="{71A75F91-3A68-4A70-B876-C99759DA6AED}" type="presParOf" srcId="{EAFF5C61-0AC7-4D54-8633-7438C12CE912}" destId="{D6C14480-65E9-4CA2-9556-608CA2236EE3}" srcOrd="5" destOrd="0" presId="urn:microsoft.com/office/officeart/2005/8/layout/lProcess3"/>
    <dgm:cxn modelId="{CF535440-449B-4C19-8A85-1F903893F1A1}" type="presParOf" srcId="{EAFF5C61-0AC7-4D54-8633-7438C12CE912}" destId="{FB57EF84-9693-42F7-BBB5-D69B3289A543}" srcOrd="6" destOrd="0" presId="urn:microsoft.com/office/officeart/2005/8/layout/lProcess3"/>
    <dgm:cxn modelId="{2EEC3DF7-25A2-4376-97E9-F2B028332711}" type="presParOf" srcId="{FB57EF84-9693-42F7-BBB5-D69B3289A543}" destId="{68E4079D-1BF3-4F66-8F9E-92FAB321505F}"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Andrew Atallah</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a:solidFill>
                <a:schemeClr val="tx1"/>
              </a:solidFill>
            </a:rPr>
            <a:t>Operator will be able to load shaft onto device.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Sean Hemstreet</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Joshua Huls</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B31FA251-6170-47E3-9EFD-914D105EC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D814BB-029D-4D20-A8D3-2C0C2ACABCB0}">
      <dgm:prSet phldrT="[Text]" custT="1"/>
      <dgm:spPr>
        <a:solidFill>
          <a:schemeClr val="bg2"/>
        </a:solidFill>
      </dgm:spPr>
      <dgm:t>
        <a:bodyPr/>
        <a:lstStyle/>
        <a:p>
          <a:r>
            <a:rPr lang="en-US" sz="3200"/>
            <a:t>Liora Louis</a:t>
          </a:r>
        </a:p>
      </dgm:t>
    </dgm:pt>
    <dgm:pt modelId="{5AC46371-4A94-454F-A882-3F92ED213E3C}" type="parTrans" cxnId="{875BA8BC-388D-421E-ABB4-F7FAACE1FC7F}">
      <dgm:prSet/>
      <dgm:spPr/>
      <dgm:t>
        <a:bodyPr/>
        <a:lstStyle/>
        <a:p>
          <a:endParaRPr lang="en-US"/>
        </a:p>
      </dgm:t>
    </dgm:pt>
    <dgm:pt modelId="{19FBEEE2-6821-4D38-81CD-35400B7CD029}" type="sibTrans" cxnId="{875BA8BC-388D-421E-ABB4-F7FAACE1FC7F}">
      <dgm:prSet/>
      <dgm:spPr/>
      <dgm:t>
        <a:bodyPr/>
        <a:lstStyle/>
        <a:p>
          <a:endParaRPr lang="en-US"/>
        </a:p>
      </dgm:t>
    </dgm:pt>
    <dgm:pt modelId="{50093507-A7E3-4539-B3B1-36D47D87DF26}" type="pres">
      <dgm:prSet presAssocID="{B31FA251-6170-47E3-9EFD-914D105EC155}" presName="linear" presStyleCnt="0">
        <dgm:presLayoutVars>
          <dgm:animLvl val="lvl"/>
          <dgm:resizeHandles val="exact"/>
        </dgm:presLayoutVars>
      </dgm:prSet>
      <dgm:spPr/>
    </dgm:pt>
    <dgm:pt modelId="{DDF890A5-8122-47B3-8692-C83E04A06034}" type="pres">
      <dgm:prSet presAssocID="{10D814BB-029D-4D20-A8D3-2C0C2ACABCB0}" presName="parentText" presStyleLbl="node1" presStyleIdx="0" presStyleCnt="1" custScaleY="90178">
        <dgm:presLayoutVars>
          <dgm:chMax val="0"/>
          <dgm:bulletEnabled val="1"/>
        </dgm:presLayoutVars>
      </dgm:prSet>
      <dgm:spPr/>
    </dgm:pt>
  </dgm:ptLst>
  <dgm:cxnLst>
    <dgm:cxn modelId="{64189642-65D4-4FA2-862E-5E095E12C419}" type="presOf" srcId="{10D814BB-029D-4D20-A8D3-2C0C2ACABCB0}" destId="{DDF890A5-8122-47B3-8692-C83E04A06034}" srcOrd="0" destOrd="0" presId="urn:microsoft.com/office/officeart/2005/8/layout/vList2"/>
    <dgm:cxn modelId="{875BA8BC-388D-421E-ABB4-F7FAACE1FC7F}" srcId="{B31FA251-6170-47E3-9EFD-914D105EC155}" destId="{10D814BB-029D-4D20-A8D3-2C0C2ACABCB0}" srcOrd="0" destOrd="0" parTransId="{5AC46371-4A94-454F-A882-3F92ED213E3C}" sibTransId="{19FBEEE2-6821-4D38-81CD-35400B7CD029}"/>
    <dgm:cxn modelId="{34541FE4-98BA-4FFF-A944-29B50A882052}" type="presOf" srcId="{B31FA251-6170-47E3-9EFD-914D105EC155}" destId="{50093507-A7E3-4539-B3B1-36D47D87DF26}" srcOrd="0" destOrd="0" presId="urn:microsoft.com/office/officeart/2005/8/layout/vList2"/>
    <dgm:cxn modelId="{A6615682-7CBB-461A-89CF-6138B4855013}" type="presParOf" srcId="{50093507-A7E3-4539-B3B1-36D47D87DF26}" destId="{DDF890A5-8122-47B3-8692-C83E04A06034}"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A41A9B-46BF-47DB-BE13-883B2ECBA05D}" type="doc">
      <dgm:prSet loTypeId="urn:microsoft.com/office/officeart/2005/8/layout/chevron1" loCatId="process" qsTypeId="urn:microsoft.com/office/officeart/2005/8/quickstyle/simple1" qsCatId="simple" csTypeId="urn:microsoft.com/office/officeart/2005/8/colors/accent0_3" csCatId="mainScheme" phldr="1"/>
      <dgm:spPr/>
      <dgm:t>
        <a:bodyPr/>
        <a:lstStyle/>
        <a:p>
          <a:endParaRPr lang="en-US"/>
        </a:p>
      </dgm:t>
    </dgm:pt>
    <dgm:pt modelId="{E3F593A1-AB3C-41FC-930D-03CDBE5997F0}">
      <dgm:prSet phldrT="[Text]"/>
      <dgm:spPr>
        <a:solidFill>
          <a:schemeClr val="bg2"/>
        </a:solidFill>
        <a:ln w="38100">
          <a:solidFill>
            <a:schemeClr val="tx2"/>
          </a:solidFill>
        </a:ln>
      </dgm:spPr>
      <dgm:t>
        <a:bodyPr/>
        <a:lstStyle/>
        <a:p>
          <a:r>
            <a:rPr lang="en-US" b="1">
              <a:solidFill>
                <a:schemeClr val="tx2"/>
              </a:solidFill>
            </a:rPr>
            <a:t>Binary Pairwise Comparison</a:t>
          </a:r>
        </a:p>
      </dgm:t>
    </dgm:pt>
    <dgm:pt modelId="{BC2D4061-4C4D-4848-9B13-EA71B4B1AFBE}" type="parTrans" cxnId="{843896C7-2806-467C-8E3C-61A09DED2E0A}">
      <dgm:prSet/>
      <dgm:spPr/>
      <dgm:t>
        <a:bodyPr/>
        <a:lstStyle/>
        <a:p>
          <a:endParaRPr lang="en-US"/>
        </a:p>
      </dgm:t>
    </dgm:pt>
    <dgm:pt modelId="{4F24466A-9A89-4E9E-9B89-B7A2139C8E6C}" type="sibTrans" cxnId="{843896C7-2806-467C-8E3C-61A09DED2E0A}">
      <dgm:prSet/>
      <dgm:spPr/>
      <dgm:t>
        <a:bodyPr/>
        <a:lstStyle/>
        <a:p>
          <a:endParaRPr lang="en-US"/>
        </a:p>
      </dgm:t>
    </dgm:pt>
    <dgm:pt modelId="{43207F23-8FA7-4C57-9281-B8967F345C95}">
      <dgm:prSet phldrT="[Text]"/>
      <dgm:spPr>
        <a:solidFill>
          <a:schemeClr val="bg2"/>
        </a:solidFill>
        <a:ln w="38100">
          <a:solidFill>
            <a:schemeClr val="tx2"/>
          </a:solidFill>
        </a:ln>
      </dgm:spPr>
      <dgm:t>
        <a:bodyPr/>
        <a:lstStyle/>
        <a:p>
          <a:r>
            <a:rPr lang="en-US" b="1">
              <a:solidFill>
                <a:schemeClr val="tx2"/>
              </a:solidFill>
            </a:rPr>
            <a:t>House of Quality (HoQ)</a:t>
          </a:r>
        </a:p>
      </dgm:t>
    </dgm:pt>
    <dgm:pt modelId="{204C8CB6-9DB3-4A4C-821B-70247191FC87}" type="parTrans" cxnId="{762B95BF-29EB-4A0E-9F6F-31945DCC7AEF}">
      <dgm:prSet/>
      <dgm:spPr/>
      <dgm:t>
        <a:bodyPr/>
        <a:lstStyle/>
        <a:p>
          <a:endParaRPr lang="en-US"/>
        </a:p>
      </dgm:t>
    </dgm:pt>
    <dgm:pt modelId="{CBA4D81E-FD50-43A8-8BCC-F0ADE91D48BC}" type="sibTrans" cxnId="{762B95BF-29EB-4A0E-9F6F-31945DCC7AEF}">
      <dgm:prSet/>
      <dgm:spPr/>
      <dgm:t>
        <a:bodyPr/>
        <a:lstStyle/>
        <a:p>
          <a:endParaRPr lang="en-US"/>
        </a:p>
      </dgm:t>
    </dgm:pt>
    <dgm:pt modelId="{2CEB7B6C-BCBC-4A0F-BCBF-B6C20013DBA1}">
      <dgm:prSet/>
      <dgm:spPr>
        <a:solidFill>
          <a:schemeClr val="bg2"/>
        </a:solidFill>
        <a:ln w="38100">
          <a:solidFill>
            <a:schemeClr val="tx2"/>
          </a:solidFill>
        </a:ln>
      </dgm:spPr>
      <dgm:t>
        <a:bodyPr/>
        <a:lstStyle/>
        <a:p>
          <a:r>
            <a:rPr lang="en-US" b="1">
              <a:solidFill>
                <a:schemeClr val="tx2"/>
              </a:solidFill>
            </a:rPr>
            <a:t>Pugh Charts</a:t>
          </a:r>
        </a:p>
      </dgm:t>
    </dgm:pt>
    <dgm:pt modelId="{67A5817D-5655-493C-96F5-6F1CB783A597}" type="parTrans" cxnId="{F3BB47C8-78BB-4839-AB6A-11F23387FF24}">
      <dgm:prSet/>
      <dgm:spPr/>
      <dgm:t>
        <a:bodyPr/>
        <a:lstStyle/>
        <a:p>
          <a:endParaRPr lang="en-US"/>
        </a:p>
      </dgm:t>
    </dgm:pt>
    <dgm:pt modelId="{59D1BE0A-750A-4439-AF34-A4F816DA776B}" type="sibTrans" cxnId="{F3BB47C8-78BB-4839-AB6A-11F23387FF24}">
      <dgm:prSet/>
      <dgm:spPr/>
      <dgm:t>
        <a:bodyPr/>
        <a:lstStyle/>
        <a:p>
          <a:endParaRPr lang="en-US"/>
        </a:p>
      </dgm:t>
    </dgm:pt>
    <dgm:pt modelId="{A1FE0FB7-EEE7-4676-BCE7-B97A548F91DB}">
      <dgm:prSet/>
      <dgm:spPr>
        <a:solidFill>
          <a:schemeClr val="bg2"/>
        </a:solidFill>
        <a:ln w="38100">
          <a:solidFill>
            <a:schemeClr val="tx2"/>
          </a:solidFill>
        </a:ln>
      </dgm:spPr>
      <dgm:t>
        <a:bodyPr/>
        <a:lstStyle/>
        <a:p>
          <a:r>
            <a:rPr lang="en-US" b="1">
              <a:solidFill>
                <a:schemeClr val="tx2"/>
              </a:solidFill>
            </a:rPr>
            <a:t>Analytical Hierarchy Process (AHP)</a:t>
          </a:r>
        </a:p>
      </dgm:t>
    </dgm:pt>
    <dgm:pt modelId="{203F5E86-8589-4F42-907E-3B9A44EB1897}" type="parTrans" cxnId="{1626818E-5C06-4233-909B-FF1D55F7C13B}">
      <dgm:prSet/>
      <dgm:spPr/>
      <dgm:t>
        <a:bodyPr/>
        <a:lstStyle/>
        <a:p>
          <a:endParaRPr lang="en-US"/>
        </a:p>
      </dgm:t>
    </dgm:pt>
    <dgm:pt modelId="{0DA527A9-1DCD-4752-8D22-70663D058632}" type="sibTrans" cxnId="{1626818E-5C06-4233-909B-FF1D55F7C13B}">
      <dgm:prSet/>
      <dgm:spPr/>
      <dgm:t>
        <a:bodyPr/>
        <a:lstStyle/>
        <a:p>
          <a:endParaRPr lang="en-US"/>
        </a:p>
      </dgm:t>
    </dgm:pt>
    <dgm:pt modelId="{0353D756-5B6F-40A3-BD24-4B4A01016FA3}" type="pres">
      <dgm:prSet presAssocID="{3EA41A9B-46BF-47DB-BE13-883B2ECBA05D}" presName="Name0" presStyleCnt="0">
        <dgm:presLayoutVars>
          <dgm:dir/>
          <dgm:animLvl val="lvl"/>
          <dgm:resizeHandles val="exact"/>
        </dgm:presLayoutVars>
      </dgm:prSet>
      <dgm:spPr/>
    </dgm:pt>
    <dgm:pt modelId="{8D5F565A-C438-4BB5-B8CC-7204AB018943}" type="pres">
      <dgm:prSet presAssocID="{E3F593A1-AB3C-41FC-930D-03CDBE5997F0}" presName="parTxOnly" presStyleLbl="node1" presStyleIdx="0" presStyleCnt="4" custScaleY="122184">
        <dgm:presLayoutVars>
          <dgm:chMax val="0"/>
          <dgm:chPref val="0"/>
          <dgm:bulletEnabled val="1"/>
        </dgm:presLayoutVars>
      </dgm:prSet>
      <dgm:spPr/>
    </dgm:pt>
    <dgm:pt modelId="{955D7C70-AFFB-4D6F-9236-CAD83F52E700}" type="pres">
      <dgm:prSet presAssocID="{4F24466A-9A89-4E9E-9B89-B7A2139C8E6C}" presName="parTxOnlySpace" presStyleCnt="0"/>
      <dgm:spPr/>
    </dgm:pt>
    <dgm:pt modelId="{43B3B2CC-E7F6-44B6-B58E-907C99D180D3}" type="pres">
      <dgm:prSet presAssocID="{43207F23-8FA7-4C57-9281-B8967F345C95}" presName="parTxOnly" presStyleLbl="node1" presStyleIdx="1" presStyleCnt="4" custScaleY="122184">
        <dgm:presLayoutVars>
          <dgm:chMax val="0"/>
          <dgm:chPref val="0"/>
          <dgm:bulletEnabled val="1"/>
        </dgm:presLayoutVars>
      </dgm:prSet>
      <dgm:spPr/>
    </dgm:pt>
    <dgm:pt modelId="{9ACA7A0E-6485-4774-8BEC-768307C86F57}" type="pres">
      <dgm:prSet presAssocID="{CBA4D81E-FD50-43A8-8BCC-F0ADE91D48BC}" presName="parTxOnlySpace" presStyleCnt="0"/>
      <dgm:spPr/>
    </dgm:pt>
    <dgm:pt modelId="{1A1F51AA-5795-4652-BCC3-01B4E25AF12E}" type="pres">
      <dgm:prSet presAssocID="{2CEB7B6C-BCBC-4A0F-BCBF-B6C20013DBA1}" presName="parTxOnly" presStyleLbl="node1" presStyleIdx="2" presStyleCnt="4" custScaleY="122184">
        <dgm:presLayoutVars>
          <dgm:chMax val="0"/>
          <dgm:chPref val="0"/>
          <dgm:bulletEnabled val="1"/>
        </dgm:presLayoutVars>
      </dgm:prSet>
      <dgm:spPr/>
    </dgm:pt>
    <dgm:pt modelId="{ADE73801-B1BC-4ACA-BA6E-F18DE8A844B1}" type="pres">
      <dgm:prSet presAssocID="{59D1BE0A-750A-4439-AF34-A4F816DA776B}" presName="parTxOnlySpace" presStyleCnt="0"/>
      <dgm:spPr/>
    </dgm:pt>
    <dgm:pt modelId="{638D2919-2A37-4869-A211-9580F07AB607}" type="pres">
      <dgm:prSet presAssocID="{A1FE0FB7-EEE7-4676-BCE7-B97A548F91DB}" presName="parTxOnly" presStyleLbl="node1" presStyleIdx="3" presStyleCnt="4" custScaleY="122184">
        <dgm:presLayoutVars>
          <dgm:chMax val="0"/>
          <dgm:chPref val="0"/>
          <dgm:bulletEnabled val="1"/>
        </dgm:presLayoutVars>
      </dgm:prSet>
      <dgm:spPr/>
    </dgm:pt>
  </dgm:ptLst>
  <dgm:cxnLst>
    <dgm:cxn modelId="{E3194E04-2DC5-4483-8232-33EF3D79BA8C}" type="presOf" srcId="{A1FE0FB7-EEE7-4676-BCE7-B97A548F91DB}" destId="{638D2919-2A37-4869-A211-9580F07AB607}" srcOrd="0" destOrd="0" presId="urn:microsoft.com/office/officeart/2005/8/layout/chevron1"/>
    <dgm:cxn modelId="{9A6B865C-5C8C-4D98-958D-0D1782A1CEB0}" type="presOf" srcId="{43207F23-8FA7-4C57-9281-B8967F345C95}" destId="{43B3B2CC-E7F6-44B6-B58E-907C99D180D3}" srcOrd="0" destOrd="0" presId="urn:microsoft.com/office/officeart/2005/8/layout/chevron1"/>
    <dgm:cxn modelId="{04E9C25C-9323-4FAD-B932-68FE2BA856CB}" type="presOf" srcId="{3EA41A9B-46BF-47DB-BE13-883B2ECBA05D}" destId="{0353D756-5B6F-40A3-BD24-4B4A01016FA3}" srcOrd="0" destOrd="0" presId="urn:microsoft.com/office/officeart/2005/8/layout/chevron1"/>
    <dgm:cxn modelId="{37456942-0942-4089-967A-3CC8B2D824A4}" type="presOf" srcId="{2CEB7B6C-BCBC-4A0F-BCBF-B6C20013DBA1}" destId="{1A1F51AA-5795-4652-BCC3-01B4E25AF12E}" srcOrd="0" destOrd="0" presId="urn:microsoft.com/office/officeart/2005/8/layout/chevron1"/>
    <dgm:cxn modelId="{1626818E-5C06-4233-909B-FF1D55F7C13B}" srcId="{3EA41A9B-46BF-47DB-BE13-883B2ECBA05D}" destId="{A1FE0FB7-EEE7-4676-BCE7-B97A548F91DB}" srcOrd="3" destOrd="0" parTransId="{203F5E86-8589-4F42-907E-3B9A44EB1897}" sibTransId="{0DA527A9-1DCD-4752-8D22-70663D058632}"/>
    <dgm:cxn modelId="{762B95BF-29EB-4A0E-9F6F-31945DCC7AEF}" srcId="{3EA41A9B-46BF-47DB-BE13-883B2ECBA05D}" destId="{43207F23-8FA7-4C57-9281-B8967F345C95}" srcOrd="1" destOrd="0" parTransId="{204C8CB6-9DB3-4A4C-821B-70247191FC87}" sibTransId="{CBA4D81E-FD50-43A8-8BCC-F0ADE91D48BC}"/>
    <dgm:cxn modelId="{843896C7-2806-467C-8E3C-61A09DED2E0A}" srcId="{3EA41A9B-46BF-47DB-BE13-883B2ECBA05D}" destId="{E3F593A1-AB3C-41FC-930D-03CDBE5997F0}" srcOrd="0" destOrd="0" parTransId="{BC2D4061-4C4D-4848-9B13-EA71B4B1AFBE}" sibTransId="{4F24466A-9A89-4E9E-9B89-B7A2139C8E6C}"/>
    <dgm:cxn modelId="{F3BB47C8-78BB-4839-AB6A-11F23387FF24}" srcId="{3EA41A9B-46BF-47DB-BE13-883B2ECBA05D}" destId="{2CEB7B6C-BCBC-4A0F-BCBF-B6C20013DBA1}" srcOrd="2" destOrd="0" parTransId="{67A5817D-5655-493C-96F5-6F1CB783A597}" sibTransId="{59D1BE0A-750A-4439-AF34-A4F816DA776B}"/>
    <dgm:cxn modelId="{675909CC-332F-4659-92A8-DCC855E38C5D}" type="presOf" srcId="{E3F593A1-AB3C-41FC-930D-03CDBE5997F0}" destId="{8D5F565A-C438-4BB5-B8CC-7204AB018943}" srcOrd="0" destOrd="0" presId="urn:microsoft.com/office/officeart/2005/8/layout/chevron1"/>
    <dgm:cxn modelId="{905D2151-C207-4FC0-8194-E47CDDD90B5F}" type="presParOf" srcId="{0353D756-5B6F-40A3-BD24-4B4A01016FA3}" destId="{8D5F565A-C438-4BB5-B8CC-7204AB018943}" srcOrd="0" destOrd="0" presId="urn:microsoft.com/office/officeart/2005/8/layout/chevron1"/>
    <dgm:cxn modelId="{5C6E91C1-AC0C-4F1E-91E9-E59AFCA1BA09}" type="presParOf" srcId="{0353D756-5B6F-40A3-BD24-4B4A01016FA3}" destId="{955D7C70-AFFB-4D6F-9236-CAD83F52E700}" srcOrd="1" destOrd="0" presId="urn:microsoft.com/office/officeart/2005/8/layout/chevron1"/>
    <dgm:cxn modelId="{2C923067-2A9C-4B29-AAA9-EC298D76593F}" type="presParOf" srcId="{0353D756-5B6F-40A3-BD24-4B4A01016FA3}" destId="{43B3B2CC-E7F6-44B6-B58E-907C99D180D3}" srcOrd="2" destOrd="0" presId="urn:microsoft.com/office/officeart/2005/8/layout/chevron1"/>
    <dgm:cxn modelId="{5B8D2952-7B5C-4787-8E76-3D57EBDAEB5F}" type="presParOf" srcId="{0353D756-5B6F-40A3-BD24-4B4A01016FA3}" destId="{9ACA7A0E-6485-4774-8BEC-768307C86F57}" srcOrd="3" destOrd="0" presId="urn:microsoft.com/office/officeart/2005/8/layout/chevron1"/>
    <dgm:cxn modelId="{F34F0BB8-D340-4DEB-88A4-651A931BA706}" type="presParOf" srcId="{0353D756-5B6F-40A3-BD24-4B4A01016FA3}" destId="{1A1F51AA-5795-4652-BCC3-01B4E25AF12E}" srcOrd="4" destOrd="0" presId="urn:microsoft.com/office/officeart/2005/8/layout/chevron1"/>
    <dgm:cxn modelId="{2DB9762A-AF65-4205-8C5B-E65B6EAC5B25}" type="presParOf" srcId="{0353D756-5B6F-40A3-BD24-4B4A01016FA3}" destId="{ADE73801-B1BC-4ACA-BA6E-F18DE8A844B1}" srcOrd="5" destOrd="0" presId="urn:microsoft.com/office/officeart/2005/8/layout/chevron1"/>
    <dgm:cxn modelId="{BAD8DAE6-F084-4086-B835-723EBB10E6E8}" type="presParOf" srcId="{0353D756-5B6F-40A3-BD24-4B4A01016FA3}" destId="{638D2919-2A37-4869-A211-9580F07AB607}"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dgm:spPr>
        <a:solidFill>
          <a:schemeClr val="bg2"/>
        </a:solidFill>
        <a:ln>
          <a:solidFill>
            <a:schemeClr val="bg2"/>
          </a:solidFill>
        </a:ln>
      </dgm:spPr>
      <dgm:t>
        <a:bodyPr/>
        <a:lstStyle/>
        <a:p>
          <a:r>
            <a:rPr lang="en-US"/>
            <a:t>Reliable Measurement Feedback</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F639AB-F22B-4153-AF50-8672F7A9B5D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62446E5-4CB9-4332-A05B-7C824EFD0146}">
      <dgm:prSet phldrT="[Text]" custT="1"/>
      <dgm:spPr>
        <a:solidFill>
          <a:schemeClr val="bg2"/>
        </a:solidFill>
        <a:ln>
          <a:solidFill>
            <a:schemeClr val="bg2"/>
          </a:solidFill>
        </a:ln>
      </dgm:spPr>
      <dgm:t>
        <a:bodyPr/>
        <a:lstStyle/>
        <a:p>
          <a:r>
            <a:rPr lang="en-US" sz="2000"/>
            <a:t>Consistent Measurements</a:t>
          </a:r>
        </a:p>
      </dgm:t>
    </dgm:pt>
    <dgm:pt modelId="{2D8B9768-5CBF-4BDF-9DE0-44FE7AEF7C76}" type="parTrans" cxnId="{EEEFBBA6-A672-4410-91B9-F0364A77AC28}">
      <dgm:prSet/>
      <dgm:spPr/>
      <dgm:t>
        <a:bodyPr/>
        <a:lstStyle/>
        <a:p>
          <a:endParaRPr lang="en-US"/>
        </a:p>
      </dgm:t>
    </dgm:pt>
    <dgm:pt modelId="{4F17C1E6-E3A0-4391-8E74-5230E0935227}" type="sibTrans" cxnId="{EEEFBBA6-A672-4410-91B9-F0364A77AC28}">
      <dgm:prSet/>
      <dgm:spPr>
        <a:noFill/>
        <a:ln w="57150">
          <a:noFill/>
        </a:ln>
      </dgm:spPr>
      <dgm:t>
        <a:bodyPr/>
        <a:lstStyle/>
        <a:p>
          <a:endParaRPr lang="en-US"/>
        </a:p>
      </dgm:t>
    </dgm:pt>
    <dgm:pt modelId="{2233E5F2-ACB6-4BEA-AB5B-6CD8D19D7274}" type="pres">
      <dgm:prSet presAssocID="{84F639AB-F22B-4153-AF50-8672F7A9B5D3}" presName="Name0" presStyleCnt="0">
        <dgm:presLayoutVars>
          <dgm:chMax val="7"/>
          <dgm:chPref val="7"/>
          <dgm:dir/>
        </dgm:presLayoutVars>
      </dgm:prSet>
      <dgm:spPr/>
    </dgm:pt>
    <dgm:pt modelId="{1DB80543-8ECA-49E5-82C6-F8BDFD94F4D6}" type="pres">
      <dgm:prSet presAssocID="{84F639AB-F22B-4153-AF50-8672F7A9B5D3}" presName="Name1" presStyleCnt="0"/>
      <dgm:spPr/>
    </dgm:pt>
    <dgm:pt modelId="{7E3D0DBB-8E3D-4AE4-805D-EAAACBEB3BFB}" type="pres">
      <dgm:prSet presAssocID="{84F639AB-F22B-4153-AF50-8672F7A9B5D3}" presName="cycle" presStyleCnt="0"/>
      <dgm:spPr/>
    </dgm:pt>
    <dgm:pt modelId="{542BEFCC-432D-4848-8B7F-5FBCEA05F1C4}" type="pres">
      <dgm:prSet presAssocID="{84F639AB-F22B-4153-AF50-8672F7A9B5D3}" presName="srcNode" presStyleLbl="node1" presStyleIdx="0" presStyleCnt="1"/>
      <dgm:spPr/>
    </dgm:pt>
    <dgm:pt modelId="{59F36AF8-1FFD-4921-ACBD-D25CB2454ADD}" type="pres">
      <dgm:prSet presAssocID="{84F639AB-F22B-4153-AF50-8672F7A9B5D3}" presName="conn" presStyleLbl="parChTrans1D2" presStyleIdx="0" presStyleCnt="1"/>
      <dgm:spPr/>
    </dgm:pt>
    <dgm:pt modelId="{EA6F664B-0C78-45ED-BC12-F498405688F9}" type="pres">
      <dgm:prSet presAssocID="{84F639AB-F22B-4153-AF50-8672F7A9B5D3}" presName="extraNode" presStyleLbl="node1" presStyleIdx="0" presStyleCnt="1"/>
      <dgm:spPr/>
    </dgm:pt>
    <dgm:pt modelId="{3C04E625-D858-4249-ABAD-BC293FB689DF}" type="pres">
      <dgm:prSet presAssocID="{84F639AB-F22B-4153-AF50-8672F7A9B5D3}" presName="dstNode" presStyleLbl="node1" presStyleIdx="0" presStyleCnt="1"/>
      <dgm:spPr/>
    </dgm:pt>
    <dgm:pt modelId="{4CC44B79-A4D9-4390-BA9F-39D19B050A9E}" type="pres">
      <dgm:prSet presAssocID="{762446E5-4CB9-4332-A05B-7C824EFD0146}" presName="text_1" presStyleLbl="node1" presStyleIdx="0" presStyleCnt="1">
        <dgm:presLayoutVars>
          <dgm:bulletEnabled val="1"/>
        </dgm:presLayoutVars>
      </dgm:prSet>
      <dgm:spPr/>
    </dgm:pt>
    <dgm:pt modelId="{2725B156-B2BE-4DF5-9583-3B98D324713B}" type="pres">
      <dgm:prSet presAssocID="{762446E5-4CB9-4332-A05B-7C824EFD0146}" presName="accent_1" presStyleCnt="0"/>
      <dgm:spPr/>
    </dgm:pt>
    <dgm:pt modelId="{7973C2C4-623F-4340-84FF-87AC482D1A38}" type="pres">
      <dgm:prSet presAssocID="{762446E5-4CB9-4332-A05B-7C824EFD0146}" presName="accentRepeatNode" presStyleLbl="solidFgAcc1" presStyleIdx="0" presStyleCnt="1"/>
      <dgm:spPr>
        <a:solidFill>
          <a:schemeClr val="bg1"/>
        </a:solidFill>
        <a:ln w="57150">
          <a:solidFill>
            <a:schemeClr val="tx2"/>
          </a:solidFill>
        </a:ln>
      </dgm:spPr>
    </dgm:pt>
  </dgm:ptLst>
  <dgm:cxnLst>
    <dgm:cxn modelId="{14F35B15-90D6-408D-8E36-5DCBBFF88922}" type="presOf" srcId="{762446E5-4CB9-4332-A05B-7C824EFD0146}" destId="{4CC44B79-A4D9-4390-BA9F-39D19B050A9E}" srcOrd="0" destOrd="0" presId="urn:microsoft.com/office/officeart/2008/layout/VerticalCurvedList"/>
    <dgm:cxn modelId="{EEEFBBA6-A672-4410-91B9-F0364A77AC28}" srcId="{84F639AB-F22B-4153-AF50-8672F7A9B5D3}" destId="{762446E5-4CB9-4332-A05B-7C824EFD0146}" srcOrd="0" destOrd="0" parTransId="{2D8B9768-5CBF-4BDF-9DE0-44FE7AEF7C76}" sibTransId="{4F17C1E6-E3A0-4391-8E74-5230E0935227}"/>
    <dgm:cxn modelId="{7B3149B1-369E-4103-9183-7322B38A3253}" type="presOf" srcId="{4F17C1E6-E3A0-4391-8E74-5230E0935227}" destId="{59F36AF8-1FFD-4921-ACBD-D25CB2454ADD}" srcOrd="0" destOrd="0" presId="urn:microsoft.com/office/officeart/2008/layout/VerticalCurvedList"/>
    <dgm:cxn modelId="{63D325CB-5A25-4728-88C9-804BB9BE3C3F}" type="presOf" srcId="{84F639AB-F22B-4153-AF50-8672F7A9B5D3}" destId="{2233E5F2-ACB6-4BEA-AB5B-6CD8D19D7274}" srcOrd="0" destOrd="0" presId="urn:microsoft.com/office/officeart/2008/layout/VerticalCurvedList"/>
    <dgm:cxn modelId="{488EEB41-B30D-440D-BA8C-AB16E414D7A8}" type="presParOf" srcId="{2233E5F2-ACB6-4BEA-AB5B-6CD8D19D7274}" destId="{1DB80543-8ECA-49E5-82C6-F8BDFD94F4D6}" srcOrd="0" destOrd="0" presId="urn:microsoft.com/office/officeart/2008/layout/VerticalCurvedList"/>
    <dgm:cxn modelId="{27D1E7BA-A248-4D86-A5E5-7B645D7AA58F}" type="presParOf" srcId="{1DB80543-8ECA-49E5-82C6-F8BDFD94F4D6}" destId="{7E3D0DBB-8E3D-4AE4-805D-EAAACBEB3BFB}" srcOrd="0" destOrd="0" presId="urn:microsoft.com/office/officeart/2008/layout/VerticalCurvedList"/>
    <dgm:cxn modelId="{4A1FC53F-7AE4-4B42-A594-761BD9CC77FF}" type="presParOf" srcId="{7E3D0DBB-8E3D-4AE4-805D-EAAACBEB3BFB}" destId="{542BEFCC-432D-4848-8B7F-5FBCEA05F1C4}" srcOrd="0" destOrd="0" presId="urn:microsoft.com/office/officeart/2008/layout/VerticalCurvedList"/>
    <dgm:cxn modelId="{E9EE75B9-A973-4DC6-AA4B-D9D49B114E56}" type="presParOf" srcId="{7E3D0DBB-8E3D-4AE4-805D-EAAACBEB3BFB}" destId="{59F36AF8-1FFD-4921-ACBD-D25CB2454ADD}" srcOrd="1" destOrd="0" presId="urn:microsoft.com/office/officeart/2008/layout/VerticalCurvedList"/>
    <dgm:cxn modelId="{12DA5DB1-5834-4BFD-B6EA-06A24591235A}" type="presParOf" srcId="{7E3D0DBB-8E3D-4AE4-805D-EAAACBEB3BFB}" destId="{EA6F664B-0C78-45ED-BC12-F498405688F9}" srcOrd="2" destOrd="0" presId="urn:microsoft.com/office/officeart/2008/layout/VerticalCurvedList"/>
    <dgm:cxn modelId="{30B3E150-AA52-4944-907B-CC1B6090D73B}" type="presParOf" srcId="{7E3D0DBB-8E3D-4AE4-805D-EAAACBEB3BFB}" destId="{3C04E625-D858-4249-ABAD-BC293FB689DF}" srcOrd="3" destOrd="0" presId="urn:microsoft.com/office/officeart/2008/layout/VerticalCurvedList"/>
    <dgm:cxn modelId="{500C7D7B-2E6C-4A58-B5AF-16160DAAF9E4}" type="presParOf" srcId="{1DB80543-8ECA-49E5-82C6-F8BDFD94F4D6}" destId="{4CC44B79-A4D9-4390-BA9F-39D19B050A9E}" srcOrd="1" destOrd="0" presId="urn:microsoft.com/office/officeart/2008/layout/VerticalCurvedList"/>
    <dgm:cxn modelId="{631C6B8A-B0C1-498A-99E5-32025C7E39E4}" type="presParOf" srcId="{1DB80543-8ECA-49E5-82C6-F8BDFD94F4D6}" destId="{2725B156-B2BE-4DF5-9583-3B98D324713B}" srcOrd="2" destOrd="0" presId="urn:microsoft.com/office/officeart/2008/layout/VerticalCurvedList"/>
    <dgm:cxn modelId="{79A6512C-8AA1-4119-AFCD-372D539DC222}" type="presParOf" srcId="{2725B156-B2BE-4DF5-9583-3B98D324713B}" destId="{7973C2C4-623F-4340-84FF-87AC482D1A38}"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Automation</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Accuracy</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Consistency</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Adaptability</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Measures Entire Region</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Secures and Levels Sample</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Adaptable</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Two Triangle Bracket Supports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Custom Chuck Head Assembly</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Live Center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Tracks to Move the Brackets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Linear Guide Rail</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1448"/>
          <a:ext cx="4428449" cy="596057"/>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Elements</a:t>
          </a:r>
        </a:p>
      </dsp:txBody>
      <dsp:txXfrm>
        <a:off x="29097" y="110545"/>
        <a:ext cx="4370255" cy="53786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Added 3-inch aluminum blocks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2076"/>
          <a:ext cx="8138160" cy="548639"/>
        </a:xfrm>
        <a:prstGeom prst="rect">
          <a:avLst/>
        </a:prstGeom>
        <a:no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49698" y="150345"/>
          <a:ext cx="5760694" cy="548641"/>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Device is used over a period of 3 months per year.</a:t>
          </a:r>
        </a:p>
      </dsp:txBody>
      <dsp:txXfrm>
        <a:off x="476480" y="177127"/>
        <a:ext cx="5707130" cy="49507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9"/>
          <a:ext cx="4428449" cy="594355"/>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Benefits</a:t>
          </a:r>
        </a:p>
      </dsp:txBody>
      <dsp:txXfrm>
        <a:off x="29014" y="111313"/>
        <a:ext cx="4370421" cy="53632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Added 3-inch aluminum blocks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Adjustable tailstock with wheel</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9"/>
          <a:ext cx="4428449" cy="594355"/>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Benefits</a:t>
          </a:r>
        </a:p>
      </dsp:txBody>
      <dsp:txXfrm>
        <a:off x="29014" y="111313"/>
        <a:ext cx="4370421" cy="53632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Added 3-inch aluminum blocks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Open-source software.</a:t>
          </a:r>
        </a:p>
      </dsp:txBody>
      <dsp:txXfrm>
        <a:off x="476919" y="175185"/>
        <a:ext cx="5707179" cy="49507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Adjustable tailstock with wheel</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Singular lever lock for live center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9"/>
          <a:ext cx="4428449" cy="594355"/>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Benefits</a:t>
          </a:r>
        </a:p>
      </dsp:txBody>
      <dsp:txXfrm>
        <a:off x="29014" y="111313"/>
        <a:ext cx="4370421" cy="53632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Added 3-inch aluminum blocks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Adjustable tailstock with wheel</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Singular lever lock for live center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Preassembled chuck head</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0" y="82299"/>
          <a:ext cx="4428449" cy="594355"/>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Benefits</a:t>
          </a:r>
        </a:p>
      </dsp:txBody>
      <dsp:txXfrm>
        <a:off x="29014" y="111313"/>
        <a:ext cx="4370421" cy="53632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Given one working fluxmeter and sensor.</a:t>
          </a:r>
        </a:p>
      </dsp:txBody>
      <dsp:txXfrm>
        <a:off x="476919" y="175185"/>
        <a:ext cx="5707179" cy="49507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1372" y="82299"/>
          <a:ext cx="4425703" cy="594355"/>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Updates</a:t>
          </a:r>
        </a:p>
      </dsp:txBody>
      <dsp:txXfrm>
        <a:off x="30386" y="111313"/>
        <a:ext cx="4367675" cy="53632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Chuck head belt cover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1372" y="82299"/>
          <a:ext cx="4425703" cy="594355"/>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Updates</a:t>
          </a:r>
        </a:p>
      </dsp:txBody>
      <dsp:txXfrm>
        <a:off x="30386" y="111313"/>
        <a:ext cx="4367675" cy="53632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Chuck head belt cover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Using 0.5-inch aluminum blocks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Testing will be performed at Danfoss.</a:t>
          </a:r>
        </a:p>
      </dsp:txBody>
      <dsp:txXfrm>
        <a:off x="476919" y="175185"/>
        <a:ext cx="5707179" cy="49507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1372" y="82299"/>
          <a:ext cx="4425703" cy="594355"/>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Updates</a:t>
          </a:r>
        </a:p>
      </dsp:txBody>
      <dsp:txXfrm>
        <a:off x="30386" y="111313"/>
        <a:ext cx="4367675" cy="536327"/>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Chuck head belt cover</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Using 0.5-inch aluminum blocks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Measuring the top of the shaft</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2"/>
        </a:solidFill>
        <a:ln w="5715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2ED9F-4EA2-4B4A-B798-70819BF6DD85}">
      <dsp:nvSpPr>
        <dsp:cNvPr id="0" name=""/>
        <dsp:cNvSpPr/>
      </dsp:nvSpPr>
      <dsp:spPr>
        <a:xfrm>
          <a:off x="1372" y="82299"/>
          <a:ext cx="4425703" cy="594355"/>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2"/>
              </a:solidFill>
            </a:rPr>
            <a:t>Design Updates</a:t>
          </a:r>
        </a:p>
      </dsp:txBody>
      <dsp:txXfrm>
        <a:off x="30386" y="111313"/>
        <a:ext cx="4367675" cy="536327"/>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41EF6-36E3-4644-A231-1638EB3A9405}">
      <dsp:nvSpPr>
        <dsp:cNvPr id="0" name=""/>
        <dsp:cNvSpPr/>
      </dsp:nvSpPr>
      <dsp:spPr>
        <a:xfrm>
          <a:off x="952" y="2131984"/>
          <a:ext cx="2393156" cy="923758"/>
        </a:xfrm>
        <a:prstGeom prst="chevron">
          <a:avLst>
            <a:gd name="adj" fmla="val 40000"/>
          </a:avLst>
        </a:prstGeom>
        <a:solidFill>
          <a:schemeClr val="bg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26566-7BE5-4A7A-8A10-D71DB0BC528E}">
      <dsp:nvSpPr>
        <dsp:cNvPr id="0" name=""/>
        <dsp:cNvSpPr/>
      </dsp:nvSpPr>
      <dsp:spPr>
        <a:xfrm>
          <a:off x="639127" y="2362924"/>
          <a:ext cx="2020887" cy="9237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Confirmed the chuck head was large enough</a:t>
          </a:r>
        </a:p>
      </dsp:txBody>
      <dsp:txXfrm>
        <a:off x="666183" y="2389980"/>
        <a:ext cx="1966775" cy="869646"/>
      </dsp:txXfrm>
    </dsp:sp>
    <dsp:sp modelId="{38A528B4-8B57-49A3-BBC7-10260837B03B}">
      <dsp:nvSpPr>
        <dsp:cNvPr id="0" name=""/>
        <dsp:cNvSpPr/>
      </dsp:nvSpPr>
      <dsp:spPr>
        <a:xfrm>
          <a:off x="2734468" y="2131984"/>
          <a:ext cx="2393156" cy="923758"/>
        </a:xfrm>
        <a:prstGeom prst="chevron">
          <a:avLst>
            <a:gd name="adj" fmla="val 40000"/>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5E7BF3-A577-492B-9F87-D158B47689CC}">
      <dsp:nvSpPr>
        <dsp:cNvPr id="0" name=""/>
        <dsp:cNvSpPr/>
      </dsp:nvSpPr>
      <dsp:spPr>
        <a:xfrm>
          <a:off x="3372643" y="2362924"/>
          <a:ext cx="2020887" cy="9237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Confirmed the tailstock and live center were strong enough</a:t>
          </a:r>
        </a:p>
      </dsp:txBody>
      <dsp:txXfrm>
        <a:off x="3399699" y="2389980"/>
        <a:ext cx="1966775" cy="869646"/>
      </dsp:txXfrm>
    </dsp:sp>
    <dsp:sp modelId="{E6F1B48F-FF3E-40AE-8634-D2FC1E4DAB60}">
      <dsp:nvSpPr>
        <dsp:cNvPr id="0" name=""/>
        <dsp:cNvSpPr/>
      </dsp:nvSpPr>
      <dsp:spPr>
        <a:xfrm>
          <a:off x="5467985" y="2131984"/>
          <a:ext cx="2393156" cy="923758"/>
        </a:xfrm>
        <a:prstGeom prst="chevron">
          <a:avLst>
            <a:gd name="adj" fmla="val 4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56FAC-7DE2-4B7D-BCE3-939A0730ABE7}">
      <dsp:nvSpPr>
        <dsp:cNvPr id="0" name=""/>
        <dsp:cNvSpPr/>
      </dsp:nvSpPr>
      <dsp:spPr>
        <a:xfrm>
          <a:off x="6106160" y="2362924"/>
          <a:ext cx="2020887" cy="923758"/>
        </a:xfrm>
        <a:prstGeom prst="roundRect">
          <a:avLst>
            <a:gd name="adj" fmla="val 10000"/>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Confirmed the NEMA 23 motor was more than capable</a:t>
          </a:r>
        </a:p>
      </dsp:txBody>
      <dsp:txXfrm>
        <a:off x="6133216" y="2389980"/>
        <a:ext cx="1966775" cy="869646"/>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B9060-085D-418B-8DCE-E956869E4FF1}">
      <dsp:nvSpPr>
        <dsp:cNvPr id="0" name=""/>
        <dsp:cNvSpPr/>
      </dsp:nvSpPr>
      <dsp:spPr>
        <a:xfrm>
          <a:off x="0" y="1445"/>
          <a:ext cx="8686800" cy="822957"/>
        </a:xfrm>
        <a:prstGeom prst="roundRect">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2"/>
              </a:solidFill>
            </a:rPr>
            <a:t>Install a progress indicator onto device with LCD screen</a:t>
          </a:r>
        </a:p>
      </dsp:txBody>
      <dsp:txXfrm>
        <a:off x="40173" y="41618"/>
        <a:ext cx="8606454" cy="742611"/>
      </dsp:txXfrm>
    </dsp:sp>
    <dsp:sp modelId="{AF788133-F134-4D2D-B53B-383C96A2F589}">
      <dsp:nvSpPr>
        <dsp:cNvPr id="0" name=""/>
        <dsp:cNvSpPr/>
      </dsp:nvSpPr>
      <dsp:spPr>
        <a:xfrm>
          <a:off x="0" y="945362"/>
          <a:ext cx="8686800" cy="822957"/>
        </a:xfrm>
        <a:prstGeom prst="roundRect">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2"/>
              </a:solidFill>
            </a:rPr>
            <a:t>Implement an auto-leveling sensor for device</a:t>
          </a:r>
        </a:p>
      </dsp:txBody>
      <dsp:txXfrm>
        <a:off x="40173" y="985535"/>
        <a:ext cx="8606454" cy="742611"/>
      </dsp:txXfrm>
    </dsp:sp>
    <dsp:sp modelId="{9BF5A460-17BF-45BF-AA06-75F240A31C78}">
      <dsp:nvSpPr>
        <dsp:cNvPr id="0" name=""/>
        <dsp:cNvSpPr/>
      </dsp:nvSpPr>
      <dsp:spPr>
        <a:xfrm>
          <a:off x="0" y="1889280"/>
          <a:ext cx="8686800" cy="822957"/>
        </a:xfrm>
        <a:prstGeom prst="roundRect">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2"/>
              </a:solidFill>
            </a:rPr>
            <a:t>Versatile code that can measure future shafts that Danfoss designs</a:t>
          </a:r>
        </a:p>
      </dsp:txBody>
      <dsp:txXfrm>
        <a:off x="40173" y="1929453"/>
        <a:ext cx="8606454" cy="742611"/>
      </dsp:txXfrm>
    </dsp:sp>
    <dsp:sp modelId="{F10CB06D-9409-4738-A92D-52BD8149C361}">
      <dsp:nvSpPr>
        <dsp:cNvPr id="0" name=""/>
        <dsp:cNvSpPr/>
      </dsp:nvSpPr>
      <dsp:spPr>
        <a:xfrm>
          <a:off x="0" y="2833197"/>
          <a:ext cx="8686800" cy="822957"/>
        </a:xfrm>
        <a:prstGeom prst="roundRect">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2"/>
              </a:solidFill>
            </a:rPr>
            <a:t>Flux probe mount with adjustable height</a:t>
          </a:r>
        </a:p>
      </dsp:txBody>
      <dsp:txXfrm>
        <a:off x="40173" y="2873370"/>
        <a:ext cx="8606454" cy="742611"/>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0A8AF-3D41-4088-9C43-B2A0038428EB}">
      <dsp:nvSpPr>
        <dsp:cNvPr id="0" name=""/>
        <dsp:cNvSpPr/>
      </dsp:nvSpPr>
      <dsp:spPr>
        <a:xfrm>
          <a:off x="-5380544" y="-823932"/>
          <a:ext cx="6406775" cy="6406775"/>
        </a:xfrm>
        <a:prstGeom prst="blockArc">
          <a:avLst>
            <a:gd name="adj1" fmla="val 18900000"/>
            <a:gd name="adj2" fmla="val 2700000"/>
            <a:gd name="adj3" fmla="val 337"/>
          </a:avLst>
        </a:prstGeom>
        <a:solidFill>
          <a:schemeClr val="tx1"/>
        </a:solid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05756-BFC1-4396-9D8E-83323933FD73}">
      <dsp:nvSpPr>
        <dsp:cNvPr id="0" name=""/>
        <dsp:cNvSpPr/>
      </dsp:nvSpPr>
      <dsp:spPr>
        <a:xfrm>
          <a:off x="537267" y="365865"/>
          <a:ext cx="7077980" cy="732110"/>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113"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Planning ahead is important</a:t>
          </a:r>
        </a:p>
      </dsp:txBody>
      <dsp:txXfrm>
        <a:off x="537267" y="365865"/>
        <a:ext cx="7077980" cy="732110"/>
      </dsp:txXfrm>
    </dsp:sp>
    <dsp:sp modelId="{7543087F-C2D9-4BBB-971D-A5905F0A4EE4}">
      <dsp:nvSpPr>
        <dsp:cNvPr id="0" name=""/>
        <dsp:cNvSpPr/>
      </dsp:nvSpPr>
      <dsp:spPr>
        <a:xfrm>
          <a:off x="79698" y="274351"/>
          <a:ext cx="915138" cy="915138"/>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8DDCBE3-2E84-4A35-B1A7-21F859202C96}">
      <dsp:nvSpPr>
        <dsp:cNvPr id="0" name=""/>
        <dsp:cNvSpPr/>
      </dsp:nvSpPr>
      <dsp:spPr>
        <a:xfrm>
          <a:off x="957003" y="1464221"/>
          <a:ext cx="6658244" cy="732110"/>
        </a:xfrm>
        <a:prstGeom prst="rect">
          <a:avLst/>
        </a:prstGeom>
        <a:solidFill>
          <a:srgbClr val="C54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113"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Be prepared for setbacks</a:t>
          </a:r>
        </a:p>
      </dsp:txBody>
      <dsp:txXfrm>
        <a:off x="957003" y="1464221"/>
        <a:ext cx="6658244" cy="732110"/>
      </dsp:txXfrm>
    </dsp:sp>
    <dsp:sp modelId="{AF1697EF-9FD7-457E-9DDE-227972040797}">
      <dsp:nvSpPr>
        <dsp:cNvPr id="0" name=""/>
        <dsp:cNvSpPr/>
      </dsp:nvSpPr>
      <dsp:spPr>
        <a:xfrm>
          <a:off x="499434" y="1372707"/>
          <a:ext cx="915138" cy="915138"/>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988148AC-BC45-44BF-965E-C19BFA2E9572}">
      <dsp:nvSpPr>
        <dsp:cNvPr id="0" name=""/>
        <dsp:cNvSpPr/>
      </dsp:nvSpPr>
      <dsp:spPr>
        <a:xfrm>
          <a:off x="957003" y="2562577"/>
          <a:ext cx="6658244" cy="732110"/>
        </a:xfrm>
        <a:prstGeom prst="rect">
          <a:avLst/>
        </a:prstGeom>
        <a:solidFill>
          <a:srgbClr val="E3512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113"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Challenges are often seen as simple tasks</a:t>
          </a:r>
        </a:p>
      </dsp:txBody>
      <dsp:txXfrm>
        <a:off x="957003" y="2562577"/>
        <a:ext cx="6658244" cy="732110"/>
      </dsp:txXfrm>
    </dsp:sp>
    <dsp:sp modelId="{3A412BE7-241A-4D72-8666-31AE8054D53B}">
      <dsp:nvSpPr>
        <dsp:cNvPr id="0" name=""/>
        <dsp:cNvSpPr/>
      </dsp:nvSpPr>
      <dsp:spPr>
        <a:xfrm>
          <a:off x="499434" y="2471064"/>
          <a:ext cx="915138" cy="915138"/>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0C79E8CF-9480-40B8-8929-C0B9D0E6212C}">
      <dsp:nvSpPr>
        <dsp:cNvPr id="0" name=""/>
        <dsp:cNvSpPr/>
      </dsp:nvSpPr>
      <dsp:spPr>
        <a:xfrm>
          <a:off x="537267" y="3660934"/>
          <a:ext cx="7077980" cy="732110"/>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113"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Ensure parts ordered fit</a:t>
          </a:r>
        </a:p>
      </dsp:txBody>
      <dsp:txXfrm>
        <a:off x="537267" y="3660934"/>
        <a:ext cx="7077980" cy="732110"/>
      </dsp:txXfrm>
    </dsp:sp>
    <dsp:sp modelId="{D3353660-3BE7-4119-8230-89D86E97DB76}">
      <dsp:nvSpPr>
        <dsp:cNvPr id="0" name=""/>
        <dsp:cNvSpPr/>
      </dsp:nvSpPr>
      <dsp:spPr>
        <a:xfrm>
          <a:off x="79698" y="3569420"/>
          <a:ext cx="915138" cy="915138"/>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15F53-9DA8-4B46-85B9-D6003B8E6794}">
      <dsp:nvSpPr>
        <dsp:cNvPr id="0" name=""/>
        <dsp:cNvSpPr/>
      </dsp:nvSpPr>
      <dsp:spPr>
        <a:xfrm>
          <a:off x="365765" y="1691"/>
          <a:ext cx="8869669" cy="982622"/>
        </a:xfrm>
        <a:prstGeom prst="chevron">
          <a:avLst/>
        </a:prstGeom>
        <a:solidFill>
          <a:srgbClr val="E869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lumMod val="75000"/>
                  <a:lumOff val="25000"/>
                </a:schemeClr>
              </a:solidFill>
            </a:rPr>
            <a:t>Automated, Accurate, Consistent, Adaptable </a:t>
          </a:r>
        </a:p>
      </dsp:txBody>
      <dsp:txXfrm>
        <a:off x="857076" y="1691"/>
        <a:ext cx="7887047" cy="982622"/>
      </dsp:txXfrm>
    </dsp:sp>
    <dsp:sp modelId="{E9796418-37A9-4272-932C-6A1451B8050F}">
      <dsp:nvSpPr>
        <dsp:cNvPr id="0" name=""/>
        <dsp:cNvSpPr/>
      </dsp:nvSpPr>
      <dsp:spPr>
        <a:xfrm>
          <a:off x="365765" y="1121881"/>
          <a:ext cx="8869669" cy="982622"/>
        </a:xfrm>
        <a:prstGeom prst="chevron">
          <a:avLst/>
        </a:prstGeom>
        <a:solidFill>
          <a:srgbClr val="F18F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lumMod val="75000"/>
                  <a:lumOff val="25000"/>
                </a:schemeClr>
              </a:solidFill>
            </a:rPr>
            <a:t>Generate and Select Concept</a:t>
          </a:r>
        </a:p>
      </dsp:txBody>
      <dsp:txXfrm>
        <a:off x="857076" y="1121881"/>
        <a:ext cx="7887047" cy="982622"/>
      </dsp:txXfrm>
    </dsp:sp>
    <dsp:sp modelId="{ECCD086A-CDA5-4A8B-A77A-81D03EE68353}">
      <dsp:nvSpPr>
        <dsp:cNvPr id="0" name=""/>
        <dsp:cNvSpPr/>
      </dsp:nvSpPr>
      <dsp:spPr>
        <a:xfrm>
          <a:off x="365765" y="2242071"/>
          <a:ext cx="8869669" cy="982622"/>
        </a:xfrm>
        <a:prstGeom prst="chevron">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lumMod val="75000"/>
                  <a:lumOff val="25000"/>
                </a:schemeClr>
              </a:solidFill>
            </a:rPr>
            <a:t>Turn Concept Into Design</a:t>
          </a:r>
        </a:p>
      </dsp:txBody>
      <dsp:txXfrm>
        <a:off x="857076" y="2242071"/>
        <a:ext cx="7887047" cy="982622"/>
      </dsp:txXfrm>
    </dsp:sp>
    <dsp:sp modelId="{68E4079D-1BF3-4F66-8F9E-92FAB321505F}">
      <dsp:nvSpPr>
        <dsp:cNvPr id="0" name=""/>
        <dsp:cNvSpPr/>
      </dsp:nvSpPr>
      <dsp:spPr>
        <a:xfrm>
          <a:off x="365765" y="3362261"/>
          <a:ext cx="8869669" cy="982622"/>
        </a:xfrm>
        <a:prstGeom prst="chevron">
          <a:avLst/>
        </a:prstGeom>
        <a:solidFill>
          <a:schemeClr val="bg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lumMod val="75000"/>
                  <a:lumOff val="25000"/>
                </a:schemeClr>
              </a:solidFill>
            </a:rPr>
            <a:t>Build and Test</a:t>
          </a:r>
        </a:p>
      </dsp:txBody>
      <dsp:txXfrm>
        <a:off x="857076" y="3362261"/>
        <a:ext cx="7887047" cy="982622"/>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Andrew Atallah</a:t>
          </a:r>
        </a:p>
      </dsp:txBody>
      <dsp:txXfrm>
        <a:off x="53565" y="236442"/>
        <a:ext cx="4464870" cy="9901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a:solidFill>
                <a:schemeClr val="tx1"/>
              </a:solidFill>
            </a:rPr>
            <a:t>Operator will be able to load shaft onto device.</a:t>
          </a:r>
        </a:p>
      </dsp:txBody>
      <dsp:txXfrm>
        <a:off x="476919" y="175185"/>
        <a:ext cx="5707179" cy="495078"/>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Sean Hemstreet</a:t>
          </a:r>
        </a:p>
      </dsp:txBody>
      <dsp:txXfrm>
        <a:off x="53565" y="236442"/>
        <a:ext cx="4464870" cy="990155"/>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Joshua Huls</a:t>
          </a:r>
        </a:p>
      </dsp:txBody>
      <dsp:txXfrm>
        <a:off x="53565" y="236442"/>
        <a:ext cx="4464870" cy="990155"/>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890A5-8122-47B3-8692-C83E04A06034}">
      <dsp:nvSpPr>
        <dsp:cNvPr id="0" name=""/>
        <dsp:cNvSpPr/>
      </dsp:nvSpPr>
      <dsp:spPr>
        <a:xfrm>
          <a:off x="0" y="182877"/>
          <a:ext cx="4572000" cy="1097285"/>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Liora Louis</a:t>
          </a:r>
        </a:p>
      </dsp:txBody>
      <dsp:txXfrm>
        <a:off x="53565" y="236442"/>
        <a:ext cx="4464870" cy="9901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F565A-C438-4BB5-B8CC-7204AB018943}">
      <dsp:nvSpPr>
        <dsp:cNvPr id="0" name=""/>
        <dsp:cNvSpPr/>
      </dsp:nvSpPr>
      <dsp:spPr>
        <a:xfrm>
          <a:off x="4793" y="278324"/>
          <a:ext cx="2790036" cy="1363591"/>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Binary Pairwise Comparison</a:t>
          </a:r>
        </a:p>
      </dsp:txBody>
      <dsp:txXfrm>
        <a:off x="686589" y="278324"/>
        <a:ext cx="1426445" cy="1363591"/>
      </dsp:txXfrm>
    </dsp:sp>
    <dsp:sp modelId="{43B3B2CC-E7F6-44B6-B58E-907C99D180D3}">
      <dsp:nvSpPr>
        <dsp:cNvPr id="0" name=""/>
        <dsp:cNvSpPr/>
      </dsp:nvSpPr>
      <dsp:spPr>
        <a:xfrm>
          <a:off x="2515825" y="278324"/>
          <a:ext cx="2790036" cy="1363591"/>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House of Quality (HoQ)</a:t>
          </a:r>
        </a:p>
      </dsp:txBody>
      <dsp:txXfrm>
        <a:off x="3197621" y="278324"/>
        <a:ext cx="1426445" cy="1363591"/>
      </dsp:txXfrm>
    </dsp:sp>
    <dsp:sp modelId="{1A1F51AA-5795-4652-BCC3-01B4E25AF12E}">
      <dsp:nvSpPr>
        <dsp:cNvPr id="0" name=""/>
        <dsp:cNvSpPr/>
      </dsp:nvSpPr>
      <dsp:spPr>
        <a:xfrm>
          <a:off x="5026858" y="278324"/>
          <a:ext cx="2790036" cy="1363591"/>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Pugh Charts</a:t>
          </a:r>
        </a:p>
      </dsp:txBody>
      <dsp:txXfrm>
        <a:off x="5708654" y="278324"/>
        <a:ext cx="1426445" cy="1363591"/>
      </dsp:txXfrm>
    </dsp:sp>
    <dsp:sp modelId="{638D2919-2A37-4869-A211-9580F07AB607}">
      <dsp:nvSpPr>
        <dsp:cNvPr id="0" name=""/>
        <dsp:cNvSpPr/>
      </dsp:nvSpPr>
      <dsp:spPr>
        <a:xfrm>
          <a:off x="7537890" y="278324"/>
          <a:ext cx="2790036" cy="1363591"/>
        </a:xfrm>
        <a:prstGeom prst="chevron">
          <a:avLst/>
        </a:prstGeom>
        <a:solidFill>
          <a:schemeClr val="bg2"/>
        </a:solidFill>
        <a:ln w="381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Analytical Hierarchy Process (AHP)</a:t>
          </a:r>
        </a:p>
      </dsp:txBody>
      <dsp:txXfrm>
        <a:off x="8219686" y="278324"/>
        <a:ext cx="1426445" cy="13635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Reliable Measurement Feedback</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6AF8-1FFD-4921-ACBD-D25CB2454ADD}">
      <dsp:nvSpPr>
        <dsp:cNvPr id="0" name=""/>
        <dsp:cNvSpPr/>
      </dsp:nvSpPr>
      <dsp:spPr>
        <a:xfrm>
          <a:off x="-1233822" y="-209859"/>
          <a:ext cx="1608439" cy="1608439"/>
        </a:xfrm>
        <a:prstGeom prst="blockArc">
          <a:avLst>
            <a:gd name="adj1" fmla="val 18900000"/>
            <a:gd name="adj2" fmla="val 2700000"/>
            <a:gd name="adj3" fmla="val 1343"/>
          </a:avLst>
        </a:prstGeom>
        <a:noFill/>
        <a:ln w="57150" cap="flat" cmpd="sng" algn="ctr">
          <a:noFill/>
          <a:prstDash val="solid"/>
          <a:miter lim="800000"/>
        </a:ln>
        <a:effectLst/>
      </dsp:spPr>
      <dsp:style>
        <a:lnRef idx="2">
          <a:scrgbClr r="0" g="0" b="0"/>
        </a:lnRef>
        <a:fillRef idx="0">
          <a:scrgbClr r="0" g="0" b="0"/>
        </a:fillRef>
        <a:effectRef idx="0">
          <a:scrgbClr r="0" g="0" b="0"/>
        </a:effectRef>
        <a:fontRef idx="minor"/>
      </dsp:style>
    </dsp:sp>
    <dsp:sp modelId="{4CC44B79-A4D9-4390-BA9F-39D19B050A9E}">
      <dsp:nvSpPr>
        <dsp:cNvPr id="0" name=""/>
        <dsp:cNvSpPr/>
      </dsp:nvSpPr>
      <dsp:spPr>
        <a:xfrm>
          <a:off x="362904" y="304036"/>
          <a:ext cx="4026215" cy="58064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177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t>Consistent Measurements</a:t>
          </a:r>
        </a:p>
      </dsp:txBody>
      <dsp:txXfrm>
        <a:off x="362904" y="304036"/>
        <a:ext cx="4026215" cy="580647"/>
      </dsp:txXfrm>
    </dsp:sp>
    <dsp:sp modelId="{7973C2C4-623F-4340-84FF-87AC482D1A38}">
      <dsp:nvSpPr>
        <dsp:cNvPr id="0" name=""/>
        <dsp:cNvSpPr/>
      </dsp:nvSpPr>
      <dsp:spPr>
        <a:xfrm>
          <a:off x="0" y="231455"/>
          <a:ext cx="725808" cy="725808"/>
        </a:xfrm>
        <a:prstGeom prst="ellipse">
          <a:avLst/>
        </a:prstGeom>
        <a:solidFill>
          <a:schemeClr val="bg1"/>
        </a:solidFill>
        <a:ln w="5715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positions, open and closed to move the sensitive and delicate sensor probe out of the way when loading</a:t>
            </a:r>
          </a:p>
        </p:txBody>
      </p:sp>
      <p:sp>
        <p:nvSpPr>
          <p:cNvPr id="4" name="Slide Number Placeholder 3"/>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2112852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Taper to ensure a secure fit for the probe</a:t>
            </a:r>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5390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only are fasteners necessary to attach to the linear system as a hole, but a way to feasibly insert and remove the fasteners was needed </a:t>
            </a:r>
          </a:p>
        </p:txBody>
      </p:sp>
      <p:sp>
        <p:nvSpPr>
          <p:cNvPr id="4" name="Slide Number Placeholder 3"/>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321705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urged by my collogues a rest was implemented into the housing design to reinforce the probe’s angle of detection to better ensure an optimal tangential angle to the shaft and to support the probe if it loses stiffness over time as its predecessor did.</a:t>
            </a:r>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362818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369361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Formulate key objectives and goals</a:t>
            </a:r>
            <a:br>
              <a:rPr lang="en-US"/>
            </a:br>
            <a:r>
              <a:rPr lang="en-US"/>
              <a:t>Consider the problems presented and form possible concepts for solutions to choose from as a team</a:t>
            </a:r>
          </a:p>
          <a:p>
            <a:r>
              <a:rPr lang="en-US"/>
              <a:t>Determine what is needed to turn the device idea into a reality, find and design parts, systems and operations to accomplish all key goals and handle all foreseen problems</a:t>
            </a:r>
          </a:p>
          <a:p>
            <a:r>
              <a:rPr lang="en-US"/>
              <a:t>Assemble gathered resources into the final product and verify that is works as expected, while adapting to new and unforeseen problems and circumstances. This stage is where prior planning and group communication with one another and our sponsor have benefited us the most as we have been able to pivot when necessary to ensure at no point the projects brought to a complete stop. And that advancements are being even in between things like order arrivals and use of machining equipment.</a:t>
            </a:r>
          </a:p>
        </p:txBody>
      </p:sp>
      <p:sp>
        <p:nvSpPr>
          <p:cNvPr id="4" name="Slide Number Placeholder 3"/>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2171771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4/5/2024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4/5/2024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4/5/2024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4/5/2024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4/5/2024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4/5/2024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4/5/2024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4/5/2024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4/5/2024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4/5/2024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4/5/2024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4/5/2024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diagramLayout" Target="../diagrams/layout7.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11" Type="http://schemas.openxmlformats.org/officeDocument/2006/relationships/image" Target="../media/image30.png"/><Relationship Id="rId5" Type="http://schemas.openxmlformats.org/officeDocument/2006/relationships/diagramColors" Target="../diagrams/colors7.xml"/><Relationship Id="rId10" Type="http://schemas.openxmlformats.org/officeDocument/2006/relationships/image" Target="../media/image32.png"/><Relationship Id="rId4" Type="http://schemas.openxmlformats.org/officeDocument/2006/relationships/diagramQuickStyle" Target="../diagrams/quickStyle7.xml"/><Relationship Id="rId9" Type="http://schemas.openxmlformats.org/officeDocument/2006/relationships/image" Target="../media/image29.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diagramDrawing" Target="../diagrams/drawing9.xml"/><Relationship Id="rId18" Type="http://schemas.openxmlformats.org/officeDocument/2006/relationships/diagramColors" Target="../diagrams/colors10.xml"/><Relationship Id="rId26" Type="http://schemas.openxmlformats.org/officeDocument/2006/relationships/image" Target="../media/image22.png"/><Relationship Id="rId3" Type="http://schemas.openxmlformats.org/officeDocument/2006/relationships/diagramData" Target="../diagrams/data8.xml"/><Relationship Id="rId21" Type="http://schemas.openxmlformats.org/officeDocument/2006/relationships/diagramData" Target="../diagrams/data11.xml"/><Relationship Id="rId7" Type="http://schemas.microsoft.com/office/2007/relationships/diagramDrawing" Target="../diagrams/drawing8.xml"/><Relationship Id="rId12" Type="http://schemas.openxmlformats.org/officeDocument/2006/relationships/diagramColors" Target="../diagrams/colors9.xml"/><Relationship Id="rId17" Type="http://schemas.openxmlformats.org/officeDocument/2006/relationships/diagramQuickStyle" Target="../diagrams/quickStyle10.xml"/><Relationship Id="rId25" Type="http://schemas.microsoft.com/office/2007/relationships/diagramDrawing" Target="../diagrams/drawing11.xml"/><Relationship Id="rId2" Type="http://schemas.openxmlformats.org/officeDocument/2006/relationships/image" Target="../media/image36.png"/><Relationship Id="rId16" Type="http://schemas.openxmlformats.org/officeDocument/2006/relationships/diagramLayout" Target="../diagrams/layout10.xml"/><Relationship Id="rId20" Type="http://schemas.openxmlformats.org/officeDocument/2006/relationships/image" Target="../media/image38.png"/><Relationship Id="rId29" Type="http://schemas.openxmlformats.org/officeDocument/2006/relationships/diagramQuickStyle" Target="../diagrams/quickStyle12.xml"/><Relationship Id="rId1" Type="http://schemas.openxmlformats.org/officeDocument/2006/relationships/slideLayout" Target="../slideLayouts/slideLayout16.xml"/><Relationship Id="rId6" Type="http://schemas.openxmlformats.org/officeDocument/2006/relationships/diagramColors" Target="../diagrams/colors8.xml"/><Relationship Id="rId11" Type="http://schemas.openxmlformats.org/officeDocument/2006/relationships/diagramQuickStyle" Target="../diagrams/quickStyle9.xml"/><Relationship Id="rId24" Type="http://schemas.openxmlformats.org/officeDocument/2006/relationships/diagramColors" Target="../diagrams/colors11.xml"/><Relationship Id="rId32" Type="http://schemas.openxmlformats.org/officeDocument/2006/relationships/image" Target="../media/image39.png"/><Relationship Id="rId5" Type="http://schemas.openxmlformats.org/officeDocument/2006/relationships/diagramQuickStyle" Target="../diagrams/quickStyle8.xml"/><Relationship Id="rId15" Type="http://schemas.openxmlformats.org/officeDocument/2006/relationships/diagramData" Target="../diagrams/data10.xml"/><Relationship Id="rId23" Type="http://schemas.openxmlformats.org/officeDocument/2006/relationships/diagramQuickStyle" Target="../diagrams/quickStyle11.xml"/><Relationship Id="rId28" Type="http://schemas.openxmlformats.org/officeDocument/2006/relationships/diagramLayout" Target="../diagrams/layout12.xml"/><Relationship Id="rId10" Type="http://schemas.openxmlformats.org/officeDocument/2006/relationships/diagramLayout" Target="../diagrams/layout9.xml"/><Relationship Id="rId19" Type="http://schemas.microsoft.com/office/2007/relationships/diagramDrawing" Target="../diagrams/drawing10.xml"/><Relationship Id="rId31" Type="http://schemas.microsoft.com/office/2007/relationships/diagramDrawing" Target="../diagrams/drawing12.xml"/><Relationship Id="rId4" Type="http://schemas.openxmlformats.org/officeDocument/2006/relationships/diagramLayout" Target="../diagrams/layout8.xml"/><Relationship Id="rId9" Type="http://schemas.openxmlformats.org/officeDocument/2006/relationships/diagramData" Target="../diagrams/data9.xml"/><Relationship Id="rId14" Type="http://schemas.openxmlformats.org/officeDocument/2006/relationships/image" Target="../media/image26.png"/><Relationship Id="rId22" Type="http://schemas.openxmlformats.org/officeDocument/2006/relationships/diagramLayout" Target="../diagrams/layout11.xml"/><Relationship Id="rId27" Type="http://schemas.openxmlformats.org/officeDocument/2006/relationships/diagramData" Target="../diagrams/data12.xml"/><Relationship Id="rId30" Type="http://schemas.openxmlformats.org/officeDocument/2006/relationships/diagramColors" Target="../diagrams/colors12.xml"/></Relationships>
</file>

<file path=ppt/slides/_rels/slide14.xml.rels><?xml version="1.0" encoding="UTF-8" standalone="yes"?>
<Relationships xmlns="http://schemas.openxmlformats.org/package/2006/relationships"><Relationship Id="rId13" Type="http://schemas.microsoft.com/office/2007/relationships/diagramDrawing" Target="../diagrams/drawing14.xml"/><Relationship Id="rId18" Type="http://schemas.microsoft.com/office/2007/relationships/diagramDrawing" Target="../diagrams/drawing15.xml"/><Relationship Id="rId26" Type="http://schemas.openxmlformats.org/officeDocument/2006/relationships/diagramQuickStyle" Target="../diagrams/quickStyle17.xml"/><Relationship Id="rId3" Type="http://schemas.openxmlformats.org/officeDocument/2006/relationships/image" Target="../media/image40.png"/><Relationship Id="rId21" Type="http://schemas.openxmlformats.org/officeDocument/2006/relationships/diagramQuickStyle" Target="../diagrams/quickStyle16.xml"/><Relationship Id="rId7" Type="http://schemas.openxmlformats.org/officeDocument/2006/relationships/diagramColors" Target="../diagrams/colors13.xml"/><Relationship Id="rId12" Type="http://schemas.openxmlformats.org/officeDocument/2006/relationships/diagramColors" Target="../diagrams/colors14.xml"/><Relationship Id="rId17" Type="http://schemas.openxmlformats.org/officeDocument/2006/relationships/diagramColors" Target="../diagrams/colors15.xml"/><Relationship Id="rId25" Type="http://schemas.openxmlformats.org/officeDocument/2006/relationships/diagramLayout" Target="../diagrams/layout17.xml"/><Relationship Id="rId33" Type="http://schemas.microsoft.com/office/2007/relationships/diagramDrawing" Target="../diagrams/drawing18.xml"/><Relationship Id="rId2" Type="http://schemas.microsoft.com/office/2017/06/relationships/model3d" Target="../media/model3d1.glb"/><Relationship Id="rId16" Type="http://schemas.openxmlformats.org/officeDocument/2006/relationships/diagramQuickStyle" Target="../diagrams/quickStyle15.xml"/><Relationship Id="rId20" Type="http://schemas.openxmlformats.org/officeDocument/2006/relationships/diagramLayout" Target="../diagrams/layout16.xml"/><Relationship Id="rId29" Type="http://schemas.openxmlformats.org/officeDocument/2006/relationships/diagramData" Target="../diagrams/data18.xml"/><Relationship Id="rId1" Type="http://schemas.openxmlformats.org/officeDocument/2006/relationships/slideLayout" Target="../slideLayouts/slideLayout16.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24" Type="http://schemas.openxmlformats.org/officeDocument/2006/relationships/diagramData" Target="../diagrams/data17.xml"/><Relationship Id="rId32" Type="http://schemas.openxmlformats.org/officeDocument/2006/relationships/diagramColors" Target="../diagrams/colors18.xml"/><Relationship Id="rId5" Type="http://schemas.openxmlformats.org/officeDocument/2006/relationships/diagramLayout" Target="../diagrams/layout13.xml"/><Relationship Id="rId15" Type="http://schemas.openxmlformats.org/officeDocument/2006/relationships/diagramLayout" Target="../diagrams/layout15.xml"/><Relationship Id="rId23" Type="http://schemas.microsoft.com/office/2007/relationships/diagramDrawing" Target="../diagrams/drawing16.xml"/><Relationship Id="rId28" Type="http://schemas.microsoft.com/office/2007/relationships/diagramDrawing" Target="../diagrams/drawing17.xml"/><Relationship Id="rId10" Type="http://schemas.openxmlformats.org/officeDocument/2006/relationships/diagramLayout" Target="../diagrams/layout14.xml"/><Relationship Id="rId19" Type="http://schemas.openxmlformats.org/officeDocument/2006/relationships/diagramData" Target="../diagrams/data16.xml"/><Relationship Id="rId31" Type="http://schemas.openxmlformats.org/officeDocument/2006/relationships/diagramQuickStyle" Target="../diagrams/quickStyle18.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diagramData" Target="../diagrams/data15.xml"/><Relationship Id="rId22" Type="http://schemas.openxmlformats.org/officeDocument/2006/relationships/diagramColors" Target="../diagrams/colors16.xml"/><Relationship Id="rId27" Type="http://schemas.openxmlformats.org/officeDocument/2006/relationships/diagramColors" Target="../diagrams/colors17.xml"/><Relationship Id="rId30" Type="http://schemas.openxmlformats.org/officeDocument/2006/relationships/diagramLayout" Target="../diagrams/layout18.xml"/><Relationship Id="rId8" Type="http://schemas.microsoft.com/office/2007/relationships/diagramDrawing" Target="../diagrams/drawing13.xml"/></Relationships>
</file>

<file path=ppt/slides/_rels/slide15.xml.rels><?xml version="1.0" encoding="UTF-8" standalone="yes"?>
<Relationships xmlns="http://schemas.openxmlformats.org/package/2006/relationships"><Relationship Id="rId8" Type="http://schemas.microsoft.com/office/2007/relationships/diagramDrawing" Target="../diagrams/drawing19.xml"/><Relationship Id="rId13" Type="http://schemas.microsoft.com/office/2007/relationships/diagramDrawing" Target="../diagrams/drawing20.xml"/><Relationship Id="rId18" Type="http://schemas.microsoft.com/office/2007/relationships/diagramDrawing" Target="../diagrams/drawing21.xml"/><Relationship Id="rId26" Type="http://schemas.openxmlformats.org/officeDocument/2006/relationships/diagramQuickStyle" Target="../diagrams/quickStyle23.xml"/><Relationship Id="rId3" Type="http://schemas.openxmlformats.org/officeDocument/2006/relationships/image" Target="../media/image41.png"/><Relationship Id="rId21" Type="http://schemas.openxmlformats.org/officeDocument/2006/relationships/diagramQuickStyle" Target="../diagrams/quickStyle22.xml"/><Relationship Id="rId7" Type="http://schemas.openxmlformats.org/officeDocument/2006/relationships/diagramColors" Target="../diagrams/colors19.xml"/><Relationship Id="rId12" Type="http://schemas.openxmlformats.org/officeDocument/2006/relationships/diagramColors" Target="../diagrams/colors20.xml"/><Relationship Id="rId17" Type="http://schemas.openxmlformats.org/officeDocument/2006/relationships/diagramColors" Target="../diagrams/colors21.xml"/><Relationship Id="rId25" Type="http://schemas.openxmlformats.org/officeDocument/2006/relationships/diagramLayout" Target="../diagrams/layout23.xml"/><Relationship Id="rId2" Type="http://schemas.microsoft.com/office/2017/06/relationships/model3d" Target="../media/model3d2.glb"/><Relationship Id="rId16" Type="http://schemas.openxmlformats.org/officeDocument/2006/relationships/diagramQuickStyle" Target="../diagrams/quickStyle21.xml"/><Relationship Id="rId20" Type="http://schemas.openxmlformats.org/officeDocument/2006/relationships/diagramLayout" Target="../diagrams/layout22.xml"/><Relationship Id="rId1" Type="http://schemas.openxmlformats.org/officeDocument/2006/relationships/slideLayout" Target="../slideLayouts/slideLayout16.xml"/><Relationship Id="rId6" Type="http://schemas.openxmlformats.org/officeDocument/2006/relationships/diagramQuickStyle" Target="../diagrams/quickStyle19.xml"/><Relationship Id="rId11" Type="http://schemas.openxmlformats.org/officeDocument/2006/relationships/diagramQuickStyle" Target="../diagrams/quickStyle20.xml"/><Relationship Id="rId24" Type="http://schemas.openxmlformats.org/officeDocument/2006/relationships/diagramData" Target="../diagrams/data23.xml"/><Relationship Id="rId5" Type="http://schemas.openxmlformats.org/officeDocument/2006/relationships/diagramLayout" Target="../diagrams/layout19.xml"/><Relationship Id="rId15" Type="http://schemas.openxmlformats.org/officeDocument/2006/relationships/diagramLayout" Target="../diagrams/layout21.xml"/><Relationship Id="rId23" Type="http://schemas.microsoft.com/office/2007/relationships/diagramDrawing" Target="../diagrams/drawing22.xml"/><Relationship Id="rId28" Type="http://schemas.microsoft.com/office/2007/relationships/diagramDrawing" Target="../diagrams/drawing23.xml"/><Relationship Id="rId10" Type="http://schemas.openxmlformats.org/officeDocument/2006/relationships/diagramLayout" Target="../diagrams/layout20.xml"/><Relationship Id="rId19" Type="http://schemas.openxmlformats.org/officeDocument/2006/relationships/diagramData" Target="../diagrams/data22.xml"/><Relationship Id="rId4" Type="http://schemas.openxmlformats.org/officeDocument/2006/relationships/diagramData" Target="../diagrams/data19.xml"/><Relationship Id="rId9" Type="http://schemas.openxmlformats.org/officeDocument/2006/relationships/diagramData" Target="../diagrams/data20.xml"/><Relationship Id="rId14" Type="http://schemas.openxmlformats.org/officeDocument/2006/relationships/diagramData" Target="../diagrams/data21.xml"/><Relationship Id="rId22" Type="http://schemas.openxmlformats.org/officeDocument/2006/relationships/diagramColors" Target="../diagrams/colors22.xml"/><Relationship Id="rId27" Type="http://schemas.openxmlformats.org/officeDocument/2006/relationships/diagramColors" Target="../diagrams/colors23.xml"/></Relationships>
</file>

<file path=ppt/slides/_rels/slide16.xml.rels><?xml version="1.0" encoding="UTF-8" standalone="yes"?>
<Relationships xmlns="http://schemas.openxmlformats.org/package/2006/relationships"><Relationship Id="rId8" Type="http://schemas.microsoft.com/office/2007/relationships/diagramDrawing" Target="../diagrams/drawing24.xml"/><Relationship Id="rId13" Type="http://schemas.microsoft.com/office/2007/relationships/diagramDrawing" Target="../diagrams/drawing25.xml"/><Relationship Id="rId18" Type="http://schemas.microsoft.com/office/2007/relationships/diagramDrawing" Target="../diagrams/drawing26.xml"/><Relationship Id="rId26" Type="http://schemas.openxmlformats.org/officeDocument/2006/relationships/diagramQuickStyle" Target="../diagrams/quickStyle28.xml"/><Relationship Id="rId3" Type="http://schemas.openxmlformats.org/officeDocument/2006/relationships/image" Target="../media/image42.png"/><Relationship Id="rId21" Type="http://schemas.openxmlformats.org/officeDocument/2006/relationships/diagramQuickStyle" Target="../diagrams/quickStyle27.xml"/><Relationship Id="rId7" Type="http://schemas.openxmlformats.org/officeDocument/2006/relationships/diagramColors" Target="../diagrams/colors24.xml"/><Relationship Id="rId12" Type="http://schemas.openxmlformats.org/officeDocument/2006/relationships/diagramColors" Target="../diagrams/colors25.xml"/><Relationship Id="rId17" Type="http://schemas.openxmlformats.org/officeDocument/2006/relationships/diagramColors" Target="../diagrams/colors26.xml"/><Relationship Id="rId25" Type="http://schemas.openxmlformats.org/officeDocument/2006/relationships/diagramLayout" Target="../diagrams/layout28.xml"/><Relationship Id="rId2" Type="http://schemas.microsoft.com/office/2017/06/relationships/model3d" Target="../media/model3d2.glb"/><Relationship Id="rId16" Type="http://schemas.openxmlformats.org/officeDocument/2006/relationships/diagramQuickStyle" Target="../diagrams/quickStyle26.xml"/><Relationship Id="rId20" Type="http://schemas.openxmlformats.org/officeDocument/2006/relationships/diagramLayout" Target="../diagrams/layout27.xml"/><Relationship Id="rId1" Type="http://schemas.openxmlformats.org/officeDocument/2006/relationships/slideLayout" Target="../slideLayouts/slideLayout16.xml"/><Relationship Id="rId6" Type="http://schemas.openxmlformats.org/officeDocument/2006/relationships/diagramQuickStyle" Target="../diagrams/quickStyle24.xml"/><Relationship Id="rId11" Type="http://schemas.openxmlformats.org/officeDocument/2006/relationships/diagramQuickStyle" Target="../diagrams/quickStyle25.xml"/><Relationship Id="rId24" Type="http://schemas.openxmlformats.org/officeDocument/2006/relationships/diagramData" Target="../diagrams/data28.xml"/><Relationship Id="rId5" Type="http://schemas.openxmlformats.org/officeDocument/2006/relationships/diagramLayout" Target="../diagrams/layout24.xml"/><Relationship Id="rId15" Type="http://schemas.openxmlformats.org/officeDocument/2006/relationships/diagramLayout" Target="../diagrams/layout26.xml"/><Relationship Id="rId23" Type="http://schemas.microsoft.com/office/2007/relationships/diagramDrawing" Target="../diagrams/drawing27.xml"/><Relationship Id="rId28" Type="http://schemas.microsoft.com/office/2007/relationships/diagramDrawing" Target="../diagrams/drawing28.xml"/><Relationship Id="rId10" Type="http://schemas.openxmlformats.org/officeDocument/2006/relationships/diagramLayout" Target="../diagrams/layout25.xml"/><Relationship Id="rId19" Type="http://schemas.openxmlformats.org/officeDocument/2006/relationships/diagramData" Target="../diagrams/data27.xml"/><Relationship Id="rId4" Type="http://schemas.openxmlformats.org/officeDocument/2006/relationships/diagramData" Target="../diagrams/data24.xml"/><Relationship Id="rId9" Type="http://schemas.openxmlformats.org/officeDocument/2006/relationships/diagramData" Target="../diagrams/data25.xml"/><Relationship Id="rId14" Type="http://schemas.openxmlformats.org/officeDocument/2006/relationships/diagramData" Target="../diagrams/data26.xml"/><Relationship Id="rId22" Type="http://schemas.openxmlformats.org/officeDocument/2006/relationships/diagramColors" Target="../diagrams/colors27.xml"/><Relationship Id="rId27" Type="http://schemas.openxmlformats.org/officeDocument/2006/relationships/diagramColors" Target="../diagrams/colors28.xml"/></Relationships>
</file>

<file path=ppt/slides/_rels/slide17.xml.rels><?xml version="1.0" encoding="UTF-8" standalone="yes"?>
<Relationships xmlns="http://schemas.openxmlformats.org/package/2006/relationships"><Relationship Id="rId8" Type="http://schemas.microsoft.com/office/2007/relationships/diagramDrawing" Target="../diagrams/drawing29.xml"/><Relationship Id="rId13" Type="http://schemas.microsoft.com/office/2007/relationships/diagramDrawing" Target="../diagrams/drawing30.xml"/><Relationship Id="rId18" Type="http://schemas.microsoft.com/office/2007/relationships/diagramDrawing" Target="../diagrams/drawing31.xml"/><Relationship Id="rId26" Type="http://schemas.openxmlformats.org/officeDocument/2006/relationships/diagramQuickStyle" Target="../diagrams/quickStyle33.xml"/><Relationship Id="rId3" Type="http://schemas.openxmlformats.org/officeDocument/2006/relationships/image" Target="../media/image42.png"/><Relationship Id="rId21" Type="http://schemas.openxmlformats.org/officeDocument/2006/relationships/diagramQuickStyle" Target="../diagrams/quickStyle32.xml"/><Relationship Id="rId7" Type="http://schemas.openxmlformats.org/officeDocument/2006/relationships/diagramColors" Target="../diagrams/colors29.xml"/><Relationship Id="rId12" Type="http://schemas.openxmlformats.org/officeDocument/2006/relationships/diagramColors" Target="../diagrams/colors30.xml"/><Relationship Id="rId17" Type="http://schemas.openxmlformats.org/officeDocument/2006/relationships/diagramColors" Target="../diagrams/colors31.xml"/><Relationship Id="rId25" Type="http://schemas.openxmlformats.org/officeDocument/2006/relationships/diagramLayout" Target="../diagrams/layout33.xml"/><Relationship Id="rId2" Type="http://schemas.microsoft.com/office/2017/06/relationships/model3d" Target="../media/model3d2.glb"/><Relationship Id="rId16" Type="http://schemas.openxmlformats.org/officeDocument/2006/relationships/diagramQuickStyle" Target="../diagrams/quickStyle31.xml"/><Relationship Id="rId20" Type="http://schemas.openxmlformats.org/officeDocument/2006/relationships/diagramLayout" Target="../diagrams/layout32.xml"/><Relationship Id="rId1" Type="http://schemas.openxmlformats.org/officeDocument/2006/relationships/slideLayout" Target="../slideLayouts/slideLayout16.xml"/><Relationship Id="rId6" Type="http://schemas.openxmlformats.org/officeDocument/2006/relationships/diagramQuickStyle" Target="../diagrams/quickStyle29.xml"/><Relationship Id="rId11" Type="http://schemas.openxmlformats.org/officeDocument/2006/relationships/diagramQuickStyle" Target="../diagrams/quickStyle30.xml"/><Relationship Id="rId24" Type="http://schemas.openxmlformats.org/officeDocument/2006/relationships/diagramData" Target="../diagrams/data33.xml"/><Relationship Id="rId5" Type="http://schemas.openxmlformats.org/officeDocument/2006/relationships/diagramLayout" Target="../diagrams/layout29.xml"/><Relationship Id="rId15" Type="http://schemas.openxmlformats.org/officeDocument/2006/relationships/diagramLayout" Target="../diagrams/layout31.xml"/><Relationship Id="rId23" Type="http://schemas.microsoft.com/office/2007/relationships/diagramDrawing" Target="../diagrams/drawing32.xml"/><Relationship Id="rId28" Type="http://schemas.microsoft.com/office/2007/relationships/diagramDrawing" Target="../diagrams/drawing33.xml"/><Relationship Id="rId10" Type="http://schemas.openxmlformats.org/officeDocument/2006/relationships/diagramLayout" Target="../diagrams/layout30.xml"/><Relationship Id="rId19" Type="http://schemas.openxmlformats.org/officeDocument/2006/relationships/diagramData" Target="../diagrams/data32.xml"/><Relationship Id="rId4" Type="http://schemas.openxmlformats.org/officeDocument/2006/relationships/diagramData" Target="../diagrams/data29.xml"/><Relationship Id="rId9" Type="http://schemas.openxmlformats.org/officeDocument/2006/relationships/diagramData" Target="../diagrams/data30.xml"/><Relationship Id="rId14" Type="http://schemas.openxmlformats.org/officeDocument/2006/relationships/diagramData" Target="../diagrams/data31.xml"/><Relationship Id="rId22" Type="http://schemas.openxmlformats.org/officeDocument/2006/relationships/diagramColors" Target="../diagrams/colors32.xml"/><Relationship Id="rId27" Type="http://schemas.openxmlformats.org/officeDocument/2006/relationships/diagramColors" Target="../diagrams/colors33.xml"/></Relationships>
</file>

<file path=ppt/slides/_rels/slide18.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18" Type="http://schemas.microsoft.com/office/2007/relationships/diagramDrawing" Target="../diagrams/drawing36.xml"/><Relationship Id="rId26" Type="http://schemas.openxmlformats.org/officeDocument/2006/relationships/diagramQuickStyle" Target="../diagrams/quickStyle38.xml"/><Relationship Id="rId3" Type="http://schemas.openxmlformats.org/officeDocument/2006/relationships/image" Target="../media/image43.png"/><Relationship Id="rId21" Type="http://schemas.openxmlformats.org/officeDocument/2006/relationships/diagramQuickStyle" Target="../diagrams/quickStyle37.xml"/><Relationship Id="rId7" Type="http://schemas.openxmlformats.org/officeDocument/2006/relationships/diagramColors" Target="../diagrams/colors34.xml"/><Relationship Id="rId12" Type="http://schemas.openxmlformats.org/officeDocument/2006/relationships/diagramColors" Target="../diagrams/colors35.xml"/><Relationship Id="rId17" Type="http://schemas.openxmlformats.org/officeDocument/2006/relationships/diagramColors" Target="../diagrams/colors36.xml"/><Relationship Id="rId25" Type="http://schemas.openxmlformats.org/officeDocument/2006/relationships/diagramLayout" Target="../diagrams/layout38.xml"/><Relationship Id="rId2" Type="http://schemas.microsoft.com/office/2017/06/relationships/model3d" Target="../media/model3d2.glb"/><Relationship Id="rId16" Type="http://schemas.openxmlformats.org/officeDocument/2006/relationships/diagramQuickStyle" Target="../diagrams/quickStyle36.xml"/><Relationship Id="rId20" Type="http://schemas.openxmlformats.org/officeDocument/2006/relationships/diagramLayout" Target="../diagrams/layout37.xml"/><Relationship Id="rId1" Type="http://schemas.openxmlformats.org/officeDocument/2006/relationships/slideLayout" Target="../slideLayouts/slideLayout16.xml"/><Relationship Id="rId6" Type="http://schemas.openxmlformats.org/officeDocument/2006/relationships/diagramQuickStyle" Target="../diagrams/quickStyle34.xml"/><Relationship Id="rId11" Type="http://schemas.openxmlformats.org/officeDocument/2006/relationships/diagramQuickStyle" Target="../diagrams/quickStyle35.xml"/><Relationship Id="rId24" Type="http://schemas.openxmlformats.org/officeDocument/2006/relationships/diagramData" Target="../diagrams/data38.xml"/><Relationship Id="rId5" Type="http://schemas.openxmlformats.org/officeDocument/2006/relationships/diagramLayout" Target="../diagrams/layout34.xml"/><Relationship Id="rId15" Type="http://schemas.openxmlformats.org/officeDocument/2006/relationships/diagramLayout" Target="../diagrams/layout36.xml"/><Relationship Id="rId23" Type="http://schemas.microsoft.com/office/2007/relationships/diagramDrawing" Target="../diagrams/drawing37.xml"/><Relationship Id="rId28" Type="http://schemas.microsoft.com/office/2007/relationships/diagramDrawing" Target="../diagrams/drawing38.xml"/><Relationship Id="rId10" Type="http://schemas.openxmlformats.org/officeDocument/2006/relationships/diagramLayout" Target="../diagrams/layout35.xml"/><Relationship Id="rId19" Type="http://schemas.openxmlformats.org/officeDocument/2006/relationships/diagramData" Target="../diagrams/data37.xml"/><Relationship Id="rId4" Type="http://schemas.openxmlformats.org/officeDocument/2006/relationships/diagramData" Target="../diagrams/data34.xml"/><Relationship Id="rId9" Type="http://schemas.openxmlformats.org/officeDocument/2006/relationships/diagramData" Target="../diagrams/data35.xml"/><Relationship Id="rId14" Type="http://schemas.openxmlformats.org/officeDocument/2006/relationships/diagramData" Target="../diagrams/data36.xml"/><Relationship Id="rId22" Type="http://schemas.openxmlformats.org/officeDocument/2006/relationships/diagramColors" Target="../diagrams/colors37.xml"/><Relationship Id="rId27" Type="http://schemas.openxmlformats.org/officeDocument/2006/relationships/diagramColors" Target="../diagrams/colors38.xml"/></Relationships>
</file>

<file path=ppt/slides/_rels/slide19.xml.rels><?xml version="1.0" encoding="UTF-8" standalone="yes"?>
<Relationships xmlns="http://schemas.openxmlformats.org/package/2006/relationships"><Relationship Id="rId8" Type="http://schemas.microsoft.com/office/2007/relationships/diagramDrawing" Target="../diagrams/drawing39.xml"/><Relationship Id="rId13" Type="http://schemas.microsoft.com/office/2007/relationships/diagramDrawing" Target="../diagrams/drawing40.xml"/><Relationship Id="rId18" Type="http://schemas.microsoft.com/office/2007/relationships/diagramDrawing" Target="../diagrams/drawing41.xml"/><Relationship Id="rId3" Type="http://schemas.openxmlformats.org/officeDocument/2006/relationships/image" Target="../media/image44.png"/><Relationship Id="rId21" Type="http://schemas.openxmlformats.org/officeDocument/2006/relationships/diagramQuickStyle" Target="../diagrams/quickStyle42.xml"/><Relationship Id="rId7" Type="http://schemas.openxmlformats.org/officeDocument/2006/relationships/diagramColors" Target="../diagrams/colors39.xml"/><Relationship Id="rId12" Type="http://schemas.openxmlformats.org/officeDocument/2006/relationships/diagramColors" Target="../diagrams/colors40.xml"/><Relationship Id="rId17" Type="http://schemas.openxmlformats.org/officeDocument/2006/relationships/diagramColors" Target="../diagrams/colors41.xml"/><Relationship Id="rId2" Type="http://schemas.microsoft.com/office/2017/06/relationships/model3d" Target="../media/model3d3.glb"/><Relationship Id="rId16" Type="http://schemas.openxmlformats.org/officeDocument/2006/relationships/diagramQuickStyle" Target="../diagrams/quickStyle41.xml"/><Relationship Id="rId20" Type="http://schemas.openxmlformats.org/officeDocument/2006/relationships/diagramLayout" Target="../diagrams/layout42.xml"/><Relationship Id="rId1" Type="http://schemas.openxmlformats.org/officeDocument/2006/relationships/slideLayout" Target="../slideLayouts/slideLayout16.xml"/><Relationship Id="rId6" Type="http://schemas.openxmlformats.org/officeDocument/2006/relationships/diagramQuickStyle" Target="../diagrams/quickStyle39.xml"/><Relationship Id="rId11" Type="http://schemas.openxmlformats.org/officeDocument/2006/relationships/diagramQuickStyle" Target="../diagrams/quickStyle40.xml"/><Relationship Id="rId5" Type="http://schemas.openxmlformats.org/officeDocument/2006/relationships/diagramLayout" Target="../diagrams/layout39.xml"/><Relationship Id="rId15" Type="http://schemas.openxmlformats.org/officeDocument/2006/relationships/diagramLayout" Target="../diagrams/layout41.xml"/><Relationship Id="rId23" Type="http://schemas.microsoft.com/office/2007/relationships/diagramDrawing" Target="../diagrams/drawing42.xml"/><Relationship Id="rId10" Type="http://schemas.openxmlformats.org/officeDocument/2006/relationships/diagramLayout" Target="../diagrams/layout40.xml"/><Relationship Id="rId19" Type="http://schemas.openxmlformats.org/officeDocument/2006/relationships/diagramData" Target="../diagrams/data42.xml"/><Relationship Id="rId4" Type="http://schemas.openxmlformats.org/officeDocument/2006/relationships/diagramData" Target="../diagrams/data39.xml"/><Relationship Id="rId9" Type="http://schemas.openxmlformats.org/officeDocument/2006/relationships/diagramData" Target="../diagrams/data40.xml"/><Relationship Id="rId14" Type="http://schemas.openxmlformats.org/officeDocument/2006/relationships/diagramData" Target="../diagrams/data41.xml"/><Relationship Id="rId22" Type="http://schemas.openxmlformats.org/officeDocument/2006/relationships/diagramColors" Target="../diagrams/colors4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diagramDrawing" Target="../diagrams/drawing43.xml"/><Relationship Id="rId13" Type="http://schemas.microsoft.com/office/2007/relationships/diagramDrawing" Target="../diagrams/drawing44.xml"/><Relationship Id="rId18" Type="http://schemas.microsoft.com/office/2007/relationships/diagramDrawing" Target="../diagrams/drawing45.xml"/><Relationship Id="rId3" Type="http://schemas.openxmlformats.org/officeDocument/2006/relationships/image" Target="../media/image45.png"/><Relationship Id="rId21" Type="http://schemas.openxmlformats.org/officeDocument/2006/relationships/diagramQuickStyle" Target="../diagrams/quickStyle46.xml"/><Relationship Id="rId7" Type="http://schemas.openxmlformats.org/officeDocument/2006/relationships/diagramColors" Target="../diagrams/colors43.xml"/><Relationship Id="rId12" Type="http://schemas.openxmlformats.org/officeDocument/2006/relationships/diagramColors" Target="../diagrams/colors44.xml"/><Relationship Id="rId17" Type="http://schemas.openxmlformats.org/officeDocument/2006/relationships/diagramColors" Target="../diagrams/colors45.xml"/><Relationship Id="rId2" Type="http://schemas.microsoft.com/office/2017/06/relationships/model3d" Target="../media/model3d3.glb"/><Relationship Id="rId16" Type="http://schemas.openxmlformats.org/officeDocument/2006/relationships/diagramQuickStyle" Target="../diagrams/quickStyle45.xml"/><Relationship Id="rId20" Type="http://schemas.openxmlformats.org/officeDocument/2006/relationships/diagramLayout" Target="../diagrams/layout46.xml"/><Relationship Id="rId1" Type="http://schemas.openxmlformats.org/officeDocument/2006/relationships/slideLayout" Target="../slideLayouts/slideLayout16.xml"/><Relationship Id="rId6" Type="http://schemas.openxmlformats.org/officeDocument/2006/relationships/diagramQuickStyle" Target="../diagrams/quickStyle43.xml"/><Relationship Id="rId11" Type="http://schemas.openxmlformats.org/officeDocument/2006/relationships/diagramQuickStyle" Target="../diagrams/quickStyle44.xml"/><Relationship Id="rId5" Type="http://schemas.openxmlformats.org/officeDocument/2006/relationships/diagramLayout" Target="../diagrams/layout43.xml"/><Relationship Id="rId15" Type="http://schemas.openxmlformats.org/officeDocument/2006/relationships/diagramLayout" Target="../diagrams/layout45.xml"/><Relationship Id="rId23" Type="http://schemas.microsoft.com/office/2007/relationships/diagramDrawing" Target="../diagrams/drawing46.xml"/><Relationship Id="rId10" Type="http://schemas.openxmlformats.org/officeDocument/2006/relationships/diagramLayout" Target="../diagrams/layout44.xml"/><Relationship Id="rId19" Type="http://schemas.openxmlformats.org/officeDocument/2006/relationships/diagramData" Target="../diagrams/data46.xml"/><Relationship Id="rId4" Type="http://schemas.openxmlformats.org/officeDocument/2006/relationships/diagramData" Target="../diagrams/data43.xml"/><Relationship Id="rId9" Type="http://schemas.openxmlformats.org/officeDocument/2006/relationships/diagramData" Target="../diagrams/data44.xml"/><Relationship Id="rId14" Type="http://schemas.openxmlformats.org/officeDocument/2006/relationships/diagramData" Target="../diagrams/data45.xml"/><Relationship Id="rId22" Type="http://schemas.openxmlformats.org/officeDocument/2006/relationships/diagramColors" Target="../diagrams/colors46.xml"/></Relationships>
</file>

<file path=ppt/slides/_rels/slide21.xml.rels><?xml version="1.0" encoding="UTF-8" standalone="yes"?>
<Relationships xmlns="http://schemas.openxmlformats.org/package/2006/relationships"><Relationship Id="rId8" Type="http://schemas.microsoft.com/office/2007/relationships/diagramDrawing" Target="../diagrams/drawing47.xml"/><Relationship Id="rId13" Type="http://schemas.microsoft.com/office/2007/relationships/diagramDrawing" Target="../diagrams/drawing48.xml"/><Relationship Id="rId18" Type="http://schemas.microsoft.com/office/2007/relationships/diagramDrawing" Target="../diagrams/drawing49.xml"/><Relationship Id="rId3" Type="http://schemas.openxmlformats.org/officeDocument/2006/relationships/image" Target="../media/image46.png"/><Relationship Id="rId21" Type="http://schemas.openxmlformats.org/officeDocument/2006/relationships/diagramQuickStyle" Target="../diagrams/quickStyle50.xml"/><Relationship Id="rId7" Type="http://schemas.openxmlformats.org/officeDocument/2006/relationships/diagramColors" Target="../diagrams/colors47.xml"/><Relationship Id="rId12" Type="http://schemas.openxmlformats.org/officeDocument/2006/relationships/diagramColors" Target="../diagrams/colors48.xml"/><Relationship Id="rId17" Type="http://schemas.openxmlformats.org/officeDocument/2006/relationships/diagramColors" Target="../diagrams/colors49.xml"/><Relationship Id="rId2" Type="http://schemas.microsoft.com/office/2017/06/relationships/model3d" Target="../media/model3d3.glb"/><Relationship Id="rId16" Type="http://schemas.openxmlformats.org/officeDocument/2006/relationships/diagramQuickStyle" Target="../diagrams/quickStyle49.xml"/><Relationship Id="rId20" Type="http://schemas.openxmlformats.org/officeDocument/2006/relationships/diagramLayout" Target="../diagrams/layout50.xml"/><Relationship Id="rId1" Type="http://schemas.openxmlformats.org/officeDocument/2006/relationships/slideLayout" Target="../slideLayouts/slideLayout16.xml"/><Relationship Id="rId6" Type="http://schemas.openxmlformats.org/officeDocument/2006/relationships/diagramQuickStyle" Target="../diagrams/quickStyle47.xml"/><Relationship Id="rId11" Type="http://schemas.openxmlformats.org/officeDocument/2006/relationships/diagramQuickStyle" Target="../diagrams/quickStyle48.xml"/><Relationship Id="rId5" Type="http://schemas.openxmlformats.org/officeDocument/2006/relationships/diagramLayout" Target="../diagrams/layout47.xml"/><Relationship Id="rId15" Type="http://schemas.openxmlformats.org/officeDocument/2006/relationships/diagramLayout" Target="../diagrams/layout49.xml"/><Relationship Id="rId23" Type="http://schemas.microsoft.com/office/2007/relationships/diagramDrawing" Target="../diagrams/drawing50.xml"/><Relationship Id="rId10" Type="http://schemas.openxmlformats.org/officeDocument/2006/relationships/diagramLayout" Target="../diagrams/layout48.xml"/><Relationship Id="rId19" Type="http://schemas.openxmlformats.org/officeDocument/2006/relationships/diagramData" Target="../diagrams/data50.xml"/><Relationship Id="rId4" Type="http://schemas.openxmlformats.org/officeDocument/2006/relationships/diagramData" Target="../diagrams/data47.xml"/><Relationship Id="rId9" Type="http://schemas.openxmlformats.org/officeDocument/2006/relationships/diagramData" Target="../diagrams/data48.xml"/><Relationship Id="rId14" Type="http://schemas.openxmlformats.org/officeDocument/2006/relationships/diagramData" Target="../diagrams/data49.xml"/><Relationship Id="rId22" Type="http://schemas.openxmlformats.org/officeDocument/2006/relationships/diagramColors" Target="../diagrams/colors50.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2.xml"/><Relationship Id="rId13" Type="http://schemas.openxmlformats.org/officeDocument/2006/relationships/diagramLayout" Target="../diagrams/layout53.xml"/><Relationship Id="rId18" Type="http://schemas.openxmlformats.org/officeDocument/2006/relationships/diagramLayout" Target="../diagrams/layout54.xml"/><Relationship Id="rId3" Type="http://schemas.openxmlformats.org/officeDocument/2006/relationships/diagramLayout" Target="../diagrams/layout51.xml"/><Relationship Id="rId21" Type="http://schemas.microsoft.com/office/2007/relationships/diagramDrawing" Target="../diagrams/drawing54.xml"/><Relationship Id="rId7" Type="http://schemas.openxmlformats.org/officeDocument/2006/relationships/diagramData" Target="../diagrams/data52.xml"/><Relationship Id="rId12" Type="http://schemas.openxmlformats.org/officeDocument/2006/relationships/diagramData" Target="../diagrams/data53.xml"/><Relationship Id="rId17" Type="http://schemas.openxmlformats.org/officeDocument/2006/relationships/diagramData" Target="../diagrams/data54.xml"/><Relationship Id="rId2" Type="http://schemas.openxmlformats.org/officeDocument/2006/relationships/diagramData" Target="../diagrams/data51.xml"/><Relationship Id="rId16" Type="http://schemas.microsoft.com/office/2007/relationships/diagramDrawing" Target="../diagrams/drawing53.xml"/><Relationship Id="rId20" Type="http://schemas.openxmlformats.org/officeDocument/2006/relationships/diagramColors" Target="../diagrams/colors54.xml"/><Relationship Id="rId1" Type="http://schemas.openxmlformats.org/officeDocument/2006/relationships/slideLayout" Target="../slideLayouts/slideLayout16.xml"/><Relationship Id="rId6" Type="http://schemas.microsoft.com/office/2007/relationships/diagramDrawing" Target="../diagrams/drawing51.xml"/><Relationship Id="rId11" Type="http://schemas.microsoft.com/office/2007/relationships/diagramDrawing" Target="../diagrams/drawing52.xml"/><Relationship Id="rId5" Type="http://schemas.openxmlformats.org/officeDocument/2006/relationships/diagramColors" Target="../diagrams/colors51.xml"/><Relationship Id="rId15" Type="http://schemas.openxmlformats.org/officeDocument/2006/relationships/diagramColors" Target="../diagrams/colors53.xml"/><Relationship Id="rId23" Type="http://schemas.openxmlformats.org/officeDocument/2006/relationships/image" Target="../media/image47.png"/><Relationship Id="rId10" Type="http://schemas.openxmlformats.org/officeDocument/2006/relationships/diagramColors" Target="../diagrams/colors52.xml"/><Relationship Id="rId19" Type="http://schemas.openxmlformats.org/officeDocument/2006/relationships/diagramQuickStyle" Target="../diagrams/quickStyle54.xml"/><Relationship Id="rId4" Type="http://schemas.openxmlformats.org/officeDocument/2006/relationships/diagramQuickStyle" Target="../diagrams/quickStyle51.xml"/><Relationship Id="rId9" Type="http://schemas.openxmlformats.org/officeDocument/2006/relationships/diagramQuickStyle" Target="../diagrams/quickStyle52.xml"/><Relationship Id="rId14" Type="http://schemas.openxmlformats.org/officeDocument/2006/relationships/diagramQuickStyle" Target="../diagrams/quickStyle53.xml"/><Relationship Id="rId22" Type="http://schemas.microsoft.com/office/2017/06/relationships/model3d" Target="../media/model3d3.glb"/></Relationships>
</file>

<file path=ppt/slides/_rels/slide23.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9.png"/><Relationship Id="rId5" Type="http://schemas.microsoft.com/office/2017/06/relationships/model3d" Target="../media/model3d5.glb"/><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1.png"/><Relationship Id="rId5" Type="http://schemas.microsoft.com/office/2017/06/relationships/model3d" Target="../media/model3d5.glb"/><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53.png"/><Relationship Id="rId5" Type="http://schemas.microsoft.com/office/2017/06/relationships/model3d" Target="../media/model3d5.glb"/><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5.png"/><Relationship Id="rId5" Type="http://schemas.microsoft.com/office/2017/06/relationships/model3d" Target="../media/model3d5.glb"/><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6.xml"/><Relationship Id="rId5" Type="http://schemas.openxmlformats.org/officeDocument/2006/relationships/image" Target="../media/image71.jpeg"/><Relationship Id="rId4" Type="http://schemas.openxmlformats.org/officeDocument/2006/relationships/image" Target="../media/image70.sv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55.xml"/><Relationship Id="rId3" Type="http://schemas.openxmlformats.org/officeDocument/2006/relationships/slideLayout" Target="../slideLayouts/slideLayout16.xml"/><Relationship Id="rId7" Type="http://schemas.openxmlformats.org/officeDocument/2006/relationships/diagramQuickStyle" Target="../diagrams/quickStyle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55.xml"/><Relationship Id="rId5" Type="http://schemas.openxmlformats.org/officeDocument/2006/relationships/diagramData" Target="../diagrams/data55.xml"/><Relationship Id="rId4" Type="http://schemas.openxmlformats.org/officeDocument/2006/relationships/image" Target="../media/image72.png"/><Relationship Id="rId9" Type="http://schemas.microsoft.com/office/2007/relationships/diagramDrawing" Target="../diagrams/drawing5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diagramLayout" Target="../diagrams/layout56.xml"/><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diagramData" Target="../diagrams/data56.xml"/><Relationship Id="rId1" Type="http://schemas.openxmlformats.org/officeDocument/2006/relationships/slideLayout" Target="../slideLayouts/slideLayout16.xml"/><Relationship Id="rId6" Type="http://schemas.microsoft.com/office/2007/relationships/diagramDrawing" Target="../diagrams/drawing56.xml"/><Relationship Id="rId11" Type="http://schemas.openxmlformats.org/officeDocument/2006/relationships/image" Target="../media/image77.png"/><Relationship Id="rId5" Type="http://schemas.openxmlformats.org/officeDocument/2006/relationships/diagramColors" Target="../diagrams/colors56.xml"/><Relationship Id="rId10" Type="http://schemas.openxmlformats.org/officeDocument/2006/relationships/image" Target="../media/image76.svg"/><Relationship Id="rId4" Type="http://schemas.openxmlformats.org/officeDocument/2006/relationships/diagramQuickStyle" Target="../diagrams/quickStyle56.xml"/><Relationship Id="rId9" Type="http://schemas.openxmlformats.org/officeDocument/2006/relationships/image" Target="../media/image75.png"/><Relationship Id="rId14" Type="http://schemas.openxmlformats.org/officeDocument/2006/relationships/image" Target="../media/image80.sv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16.xml"/><Relationship Id="rId6" Type="http://schemas.openxmlformats.org/officeDocument/2006/relationships/image" Target="../media/image85.png"/><Relationship Id="rId5" Type="http://schemas.openxmlformats.org/officeDocument/2006/relationships/image" Target="../media/image84.svg"/><Relationship Id="rId10" Type="http://schemas.openxmlformats.org/officeDocument/2006/relationships/chart" Target="../charts/chart1.xml"/><Relationship Id="rId4" Type="http://schemas.openxmlformats.org/officeDocument/2006/relationships/image" Target="../media/image83.png"/><Relationship Id="rId9" Type="http://schemas.openxmlformats.org/officeDocument/2006/relationships/image" Target="../media/image88.svg"/></Relationships>
</file>

<file path=ppt/slides/_rels/slide33.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diagramLayout" Target="../diagrams/layout57.xml"/><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diagramData" Target="../diagrams/data57.xml"/><Relationship Id="rId1" Type="http://schemas.openxmlformats.org/officeDocument/2006/relationships/slideLayout" Target="../slideLayouts/slideLayout16.xml"/><Relationship Id="rId6" Type="http://schemas.microsoft.com/office/2007/relationships/diagramDrawing" Target="../diagrams/drawing57.xml"/><Relationship Id="rId11" Type="http://schemas.openxmlformats.org/officeDocument/2006/relationships/image" Target="../media/image93.png"/><Relationship Id="rId5" Type="http://schemas.openxmlformats.org/officeDocument/2006/relationships/diagramColors" Target="../diagrams/colors57.xml"/><Relationship Id="rId10" Type="http://schemas.openxmlformats.org/officeDocument/2006/relationships/image" Target="../media/image92.svg"/><Relationship Id="rId4" Type="http://schemas.openxmlformats.org/officeDocument/2006/relationships/diagramQuickStyle" Target="../diagrams/quickStyle57.xml"/><Relationship Id="rId9" Type="http://schemas.openxmlformats.org/officeDocument/2006/relationships/image" Target="../media/image91.png"/><Relationship Id="rId14" Type="http://schemas.openxmlformats.org/officeDocument/2006/relationships/image" Target="../media/image96.sv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60.xml"/><Relationship Id="rId13" Type="http://schemas.openxmlformats.org/officeDocument/2006/relationships/diagramLayout" Target="../diagrams/layout61.xml"/><Relationship Id="rId18" Type="http://schemas.openxmlformats.org/officeDocument/2006/relationships/diagramLayout" Target="../diagrams/layout62.xml"/><Relationship Id="rId26" Type="http://schemas.openxmlformats.org/officeDocument/2006/relationships/image" Target="../media/image101.png"/><Relationship Id="rId3" Type="http://schemas.openxmlformats.org/officeDocument/2006/relationships/diagramLayout" Target="../diagrams/layout59.xml"/><Relationship Id="rId21" Type="http://schemas.microsoft.com/office/2007/relationships/diagramDrawing" Target="../diagrams/drawing62.xml"/><Relationship Id="rId7" Type="http://schemas.openxmlformats.org/officeDocument/2006/relationships/diagramData" Target="../diagrams/data60.xml"/><Relationship Id="rId12" Type="http://schemas.openxmlformats.org/officeDocument/2006/relationships/diagramData" Target="../diagrams/data61.xml"/><Relationship Id="rId17" Type="http://schemas.openxmlformats.org/officeDocument/2006/relationships/diagramData" Target="../diagrams/data62.xml"/><Relationship Id="rId25" Type="http://schemas.openxmlformats.org/officeDocument/2006/relationships/image" Target="../media/image100.png"/><Relationship Id="rId2" Type="http://schemas.openxmlformats.org/officeDocument/2006/relationships/diagramData" Target="../diagrams/data59.xml"/><Relationship Id="rId16" Type="http://schemas.microsoft.com/office/2007/relationships/diagramDrawing" Target="../diagrams/drawing61.xml"/><Relationship Id="rId20" Type="http://schemas.openxmlformats.org/officeDocument/2006/relationships/diagramColors" Target="../diagrams/colors62.xml"/><Relationship Id="rId1" Type="http://schemas.openxmlformats.org/officeDocument/2006/relationships/slideLayout" Target="../slideLayouts/slideLayout16.xml"/><Relationship Id="rId6" Type="http://schemas.microsoft.com/office/2007/relationships/diagramDrawing" Target="../diagrams/drawing59.xml"/><Relationship Id="rId11" Type="http://schemas.microsoft.com/office/2007/relationships/diagramDrawing" Target="../diagrams/drawing60.xml"/><Relationship Id="rId24" Type="http://schemas.openxmlformats.org/officeDocument/2006/relationships/image" Target="../media/image99.jpeg"/><Relationship Id="rId5" Type="http://schemas.openxmlformats.org/officeDocument/2006/relationships/diagramColors" Target="../diagrams/colors59.xml"/><Relationship Id="rId15" Type="http://schemas.openxmlformats.org/officeDocument/2006/relationships/diagramColors" Target="../diagrams/colors61.xml"/><Relationship Id="rId23" Type="http://schemas.openxmlformats.org/officeDocument/2006/relationships/image" Target="../media/image98.jpeg"/><Relationship Id="rId28" Type="http://schemas.openxmlformats.org/officeDocument/2006/relationships/image" Target="../media/image102.png"/><Relationship Id="rId10" Type="http://schemas.openxmlformats.org/officeDocument/2006/relationships/diagramColors" Target="../diagrams/colors60.xml"/><Relationship Id="rId19" Type="http://schemas.openxmlformats.org/officeDocument/2006/relationships/diagramQuickStyle" Target="../diagrams/quickStyle62.xml"/><Relationship Id="rId4" Type="http://schemas.openxmlformats.org/officeDocument/2006/relationships/diagramQuickStyle" Target="../diagrams/quickStyle59.xml"/><Relationship Id="rId9" Type="http://schemas.openxmlformats.org/officeDocument/2006/relationships/diagramQuickStyle" Target="../diagrams/quickStyle60.xml"/><Relationship Id="rId14" Type="http://schemas.openxmlformats.org/officeDocument/2006/relationships/diagramQuickStyle" Target="../diagrams/quickStyle61.xml"/><Relationship Id="rId22" Type="http://schemas.openxmlformats.org/officeDocument/2006/relationships/image" Target="../media/image97.png"/><Relationship Id="rId27" Type="http://schemas.microsoft.com/office/2017/06/relationships/model3d" Target="../media/model3d3.glb"/></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diagramLayout" Target="../diagrams/layout1.xm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17.png"/><Relationship Id="rId5" Type="http://schemas.openxmlformats.org/officeDocument/2006/relationships/diagramColors" Target="../diagrams/colors1.xml"/><Relationship Id="rId10" Type="http://schemas.openxmlformats.org/officeDocument/2006/relationships/image" Target="../media/image16.svg"/><Relationship Id="rId4" Type="http://schemas.openxmlformats.org/officeDocument/2006/relationships/diagramQuickStyle" Target="../diagrams/quickStyle1.xml"/><Relationship Id="rId9" Type="http://schemas.openxmlformats.org/officeDocument/2006/relationships/image" Target="../media/image15.pn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16.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a:t>Design Review 6</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lstStyle/>
          <a:p>
            <a:r>
              <a:rPr lang="en-US"/>
              <a:t>Team 513</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p:txBody>
          <a:bodyPr>
            <a:normAutofit/>
          </a:bodyPr>
          <a:lstStyle/>
          <a:p>
            <a:r>
              <a:rPr lang="en-US" sz="2300"/>
              <a:t>Automated Flux Reader (AFR)</a:t>
            </a:r>
          </a:p>
        </p:txBody>
      </p:sp>
    </p:spTree>
    <p:extLst>
      <p:ext uri="{BB962C8B-B14F-4D97-AF65-F5344CB8AC3E}">
        <p14:creationId xmlns:p14="http://schemas.microsoft.com/office/powerpoint/2010/main" val="38927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B9E06A-C8DB-57A4-3F9B-4541C1044ADD}"/>
              </a:ext>
            </a:extLst>
          </p:cNvPr>
          <p:cNvPicPr>
            <a:picLocks noChangeAspect="1"/>
          </p:cNvPicPr>
          <p:nvPr/>
        </p:nvPicPr>
        <p:blipFill>
          <a:blip r:embed="rId2"/>
          <a:stretch>
            <a:fillRect/>
          </a:stretch>
        </p:blipFill>
        <p:spPr>
          <a:xfrm>
            <a:off x="421200" y="2368509"/>
            <a:ext cx="1239210" cy="3127330"/>
          </a:xfrm>
          <a:prstGeom prst="rect">
            <a:avLst/>
          </a:prstGeom>
        </p:spPr>
      </p:pic>
      <p:grpSp>
        <p:nvGrpSpPr>
          <p:cNvPr id="1093" name="Group 1092">
            <a:extLst>
              <a:ext uri="{FF2B5EF4-FFF2-40B4-BE49-F238E27FC236}">
                <a16:creationId xmlns:a16="http://schemas.microsoft.com/office/drawing/2014/main" id="{B042F2FB-7404-AB9C-927B-16EF60655CA6}"/>
              </a:ext>
            </a:extLst>
          </p:cNvPr>
          <p:cNvGrpSpPr/>
          <p:nvPr/>
        </p:nvGrpSpPr>
        <p:grpSpPr>
          <a:xfrm>
            <a:off x="9221789" y="1503138"/>
            <a:ext cx="804672" cy="822960"/>
            <a:chOff x="938919" y="1671032"/>
            <a:chExt cx="804672" cy="822960"/>
          </a:xfrm>
          <a:solidFill>
            <a:schemeClr val="bg1">
              <a:lumMod val="65000"/>
            </a:schemeClr>
          </a:solidFill>
        </p:grpSpPr>
        <p:sp>
          <p:nvSpPr>
            <p:cNvPr id="1094" name="Oval 1093">
              <a:extLst>
                <a:ext uri="{FF2B5EF4-FFF2-40B4-BE49-F238E27FC236}">
                  <a16:creationId xmlns:a16="http://schemas.microsoft.com/office/drawing/2014/main" id="{93D057DD-7B6F-B30C-4BE0-D0C95915C818}"/>
                </a:ext>
              </a:extLst>
            </p:cNvPr>
            <p:cNvSpPr/>
            <p:nvPr/>
          </p:nvSpPr>
          <p:spPr>
            <a:xfrm>
              <a:off x="938919" y="167103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TextBox 1094">
              <a:extLst>
                <a:ext uri="{FF2B5EF4-FFF2-40B4-BE49-F238E27FC236}">
                  <a16:creationId xmlns:a16="http://schemas.microsoft.com/office/drawing/2014/main" id="{5994E6B1-0964-BA17-764B-AA94CAE91157}"/>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5</a:t>
              </a:r>
              <a:endParaRPr lang="en-US" sz="2400" b="1">
                <a:solidFill>
                  <a:schemeClr val="bg1"/>
                </a:solidFill>
              </a:endParaRPr>
            </a:p>
          </p:txBody>
        </p:sp>
      </p:grpSp>
      <p:grpSp>
        <p:nvGrpSpPr>
          <p:cNvPr id="1090" name="Group 1089">
            <a:extLst>
              <a:ext uri="{FF2B5EF4-FFF2-40B4-BE49-F238E27FC236}">
                <a16:creationId xmlns:a16="http://schemas.microsoft.com/office/drawing/2014/main" id="{9C94F12E-9688-52D8-3756-48C9287F3C1B}"/>
              </a:ext>
            </a:extLst>
          </p:cNvPr>
          <p:cNvGrpSpPr/>
          <p:nvPr/>
        </p:nvGrpSpPr>
        <p:grpSpPr>
          <a:xfrm>
            <a:off x="7087029" y="1502966"/>
            <a:ext cx="804672" cy="822960"/>
            <a:chOff x="938919" y="1667222"/>
            <a:chExt cx="804672" cy="822960"/>
          </a:xfrm>
          <a:solidFill>
            <a:schemeClr val="bg1">
              <a:lumMod val="65000"/>
            </a:schemeClr>
          </a:solidFill>
        </p:grpSpPr>
        <p:sp>
          <p:nvSpPr>
            <p:cNvPr id="1091" name="Oval 1090">
              <a:extLst>
                <a:ext uri="{FF2B5EF4-FFF2-40B4-BE49-F238E27FC236}">
                  <a16:creationId xmlns:a16="http://schemas.microsoft.com/office/drawing/2014/main" id="{2B40C849-44A0-BD50-0CB6-FC45FA1AA9D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TextBox 1091">
              <a:extLst>
                <a:ext uri="{FF2B5EF4-FFF2-40B4-BE49-F238E27FC236}">
                  <a16:creationId xmlns:a16="http://schemas.microsoft.com/office/drawing/2014/main" id="{53EB349F-B195-245F-3C31-AB127F10FC03}"/>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1087" name="Group 1086">
            <a:extLst>
              <a:ext uri="{FF2B5EF4-FFF2-40B4-BE49-F238E27FC236}">
                <a16:creationId xmlns:a16="http://schemas.microsoft.com/office/drawing/2014/main" id="{28DF1DBF-F57C-4436-AF7A-E4C2D8B58534}"/>
              </a:ext>
            </a:extLst>
          </p:cNvPr>
          <p:cNvGrpSpPr/>
          <p:nvPr/>
        </p:nvGrpSpPr>
        <p:grpSpPr>
          <a:xfrm>
            <a:off x="4952687" y="1502741"/>
            <a:ext cx="804672" cy="822960"/>
            <a:chOff x="938919" y="1667222"/>
            <a:chExt cx="804672" cy="822960"/>
          </a:xfrm>
          <a:solidFill>
            <a:schemeClr val="bg1">
              <a:lumMod val="65000"/>
            </a:schemeClr>
          </a:solidFill>
        </p:grpSpPr>
        <p:sp>
          <p:nvSpPr>
            <p:cNvPr id="1088" name="Oval 1087">
              <a:extLst>
                <a:ext uri="{FF2B5EF4-FFF2-40B4-BE49-F238E27FC236}">
                  <a16:creationId xmlns:a16="http://schemas.microsoft.com/office/drawing/2014/main" id="{6BE79FCB-4BDB-3ABE-0353-1DEBCC044F26}"/>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TextBox 1088">
              <a:extLst>
                <a:ext uri="{FF2B5EF4-FFF2-40B4-BE49-F238E27FC236}">
                  <a16:creationId xmlns:a16="http://schemas.microsoft.com/office/drawing/2014/main" id="{69B2E37A-9F7E-84E7-09E8-28EA16D52A76}"/>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084" name="Group 1083">
            <a:extLst>
              <a:ext uri="{FF2B5EF4-FFF2-40B4-BE49-F238E27FC236}">
                <a16:creationId xmlns:a16="http://schemas.microsoft.com/office/drawing/2014/main" id="{3B91B4BD-3EF5-B7D7-8E20-E0EF3E245AB3}"/>
              </a:ext>
            </a:extLst>
          </p:cNvPr>
          <p:cNvGrpSpPr/>
          <p:nvPr/>
        </p:nvGrpSpPr>
        <p:grpSpPr>
          <a:xfrm>
            <a:off x="2820557" y="1502277"/>
            <a:ext cx="804672" cy="822960"/>
            <a:chOff x="938919" y="1667222"/>
            <a:chExt cx="804672" cy="822960"/>
          </a:xfrm>
          <a:solidFill>
            <a:schemeClr val="bg1">
              <a:lumMod val="65000"/>
            </a:schemeClr>
          </a:solidFill>
        </p:grpSpPr>
        <p:sp>
          <p:nvSpPr>
            <p:cNvPr id="1085" name="Oval 1084">
              <a:extLst>
                <a:ext uri="{FF2B5EF4-FFF2-40B4-BE49-F238E27FC236}">
                  <a16:creationId xmlns:a16="http://schemas.microsoft.com/office/drawing/2014/main" id="{0603D23F-5EF1-8967-2B6A-90313F35F9F3}"/>
                </a:ext>
              </a:extLst>
            </p:cNvPr>
            <p:cNvSpPr/>
            <p:nvPr/>
          </p:nvSpPr>
          <p:spPr>
            <a:xfrm>
              <a:off x="938919" y="1667222"/>
              <a:ext cx="804672" cy="82296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TextBox 1085">
              <a:extLst>
                <a:ext uri="{FF2B5EF4-FFF2-40B4-BE49-F238E27FC236}">
                  <a16:creationId xmlns:a16="http://schemas.microsoft.com/office/drawing/2014/main" id="{FF04C917-2639-1F52-94AA-10E1CBAC8F1F}"/>
                </a:ext>
              </a:extLst>
            </p:cNvPr>
            <p:cNvSpPr txBox="1"/>
            <p:nvPr/>
          </p:nvSpPr>
          <p:spPr>
            <a:xfrm>
              <a:off x="1105281" y="1724759"/>
              <a:ext cx="471949" cy="707886"/>
            </a:xfrm>
            <a:prstGeom prst="rect">
              <a:avLst/>
            </a:prstGeom>
            <a:grpFill/>
            <a:ln>
              <a:solidFill>
                <a:schemeClr val="bg1">
                  <a:lumMod val="65000"/>
                </a:schemeClr>
              </a:solidFill>
            </a:ln>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083" name="Group 1082">
            <a:extLst>
              <a:ext uri="{FF2B5EF4-FFF2-40B4-BE49-F238E27FC236}">
                <a16:creationId xmlns:a16="http://schemas.microsoft.com/office/drawing/2014/main" id="{5710841C-4C69-C11D-80B4-B912A41AFE23}"/>
              </a:ext>
            </a:extLst>
          </p:cNvPr>
          <p:cNvGrpSpPr/>
          <p:nvPr/>
        </p:nvGrpSpPr>
        <p:grpSpPr>
          <a:xfrm>
            <a:off x="686050" y="1502447"/>
            <a:ext cx="804672" cy="822960"/>
            <a:chOff x="938919" y="1667222"/>
            <a:chExt cx="804672" cy="822960"/>
          </a:xfrm>
          <a:solidFill>
            <a:schemeClr val="bg2"/>
          </a:solidFill>
        </p:grpSpPr>
        <p:sp>
          <p:nvSpPr>
            <p:cNvPr id="1081" name="Oval 1080">
              <a:extLst>
                <a:ext uri="{FF2B5EF4-FFF2-40B4-BE49-F238E27FC236}">
                  <a16:creationId xmlns:a16="http://schemas.microsoft.com/office/drawing/2014/main" id="{C7987D54-322F-5956-43A6-AD666C29E0FD}"/>
                </a:ext>
              </a:extLst>
            </p:cNvPr>
            <p:cNvSpPr/>
            <p:nvPr/>
          </p:nvSpPr>
          <p:spPr>
            <a:xfrm>
              <a:off x="938919" y="1667222"/>
              <a:ext cx="804672" cy="82296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TextBox 1081">
              <a:extLst>
                <a:ext uri="{FF2B5EF4-FFF2-40B4-BE49-F238E27FC236}">
                  <a16:creationId xmlns:a16="http://schemas.microsoft.com/office/drawing/2014/main" id="{7E0C1F88-118B-5EB9-CE14-F74560DFD504}"/>
                </a:ext>
              </a:extLst>
            </p:cNvPr>
            <p:cNvSpPr txBox="1"/>
            <p:nvPr/>
          </p:nvSpPr>
          <p:spPr>
            <a:xfrm>
              <a:off x="1105281" y="1724759"/>
              <a:ext cx="471949" cy="707886"/>
            </a:xfrm>
            <a:prstGeom prst="rect">
              <a:avLst/>
            </a:prstGeom>
            <a:grpFill/>
            <a:ln>
              <a:solidFill>
                <a:schemeClr val="bg2"/>
              </a:solidFill>
            </a:ln>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1055" name="Group 1054">
            <a:extLst>
              <a:ext uri="{FF2B5EF4-FFF2-40B4-BE49-F238E27FC236}">
                <a16:creationId xmlns:a16="http://schemas.microsoft.com/office/drawing/2014/main" id="{E6B55F79-5A20-7E28-DCE9-9563A895C80A}"/>
              </a:ext>
            </a:extLst>
          </p:cNvPr>
          <p:cNvGrpSpPr/>
          <p:nvPr/>
        </p:nvGrpSpPr>
        <p:grpSpPr>
          <a:xfrm>
            <a:off x="8519815" y="1502482"/>
            <a:ext cx="2170909" cy="4700871"/>
            <a:chOff x="-15452" y="1502854"/>
            <a:chExt cx="2170909" cy="4700871"/>
          </a:xfrm>
        </p:grpSpPr>
        <p:grpSp>
          <p:nvGrpSpPr>
            <p:cNvPr id="1056" name="Group 1055">
              <a:extLst>
                <a:ext uri="{FF2B5EF4-FFF2-40B4-BE49-F238E27FC236}">
                  <a16:creationId xmlns:a16="http://schemas.microsoft.com/office/drawing/2014/main" id="{4A46F3B7-65D9-82CE-D7F7-64F432AFC323}"/>
                </a:ext>
              </a:extLst>
            </p:cNvPr>
            <p:cNvGrpSpPr/>
            <p:nvPr/>
          </p:nvGrpSpPr>
          <p:grpSpPr>
            <a:xfrm>
              <a:off x="64162" y="1502854"/>
              <a:ext cx="2011680" cy="4694644"/>
              <a:chOff x="81503" y="1522520"/>
              <a:chExt cx="2011680" cy="4694644"/>
            </a:xfrm>
          </p:grpSpPr>
          <p:sp>
            <p:nvSpPr>
              <p:cNvPr id="1058" name="Rectangle: Rounded Corners 1057">
                <a:extLst>
                  <a:ext uri="{FF2B5EF4-FFF2-40B4-BE49-F238E27FC236}">
                    <a16:creationId xmlns:a16="http://schemas.microsoft.com/office/drawing/2014/main" id="{A3AE41E8-FD8D-6196-6332-464AD10BC8B7}"/>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A79C5B5D-0955-BA10-CED5-E7CD0793EB95}"/>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TextBox 1059">
                <a:extLst>
                  <a:ext uri="{FF2B5EF4-FFF2-40B4-BE49-F238E27FC236}">
                    <a16:creationId xmlns:a16="http://schemas.microsoft.com/office/drawing/2014/main" id="{04CDC6A4-B391-F30D-78EB-3D384B3D8FEF}"/>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sp>
          <p:nvSpPr>
            <p:cNvPr id="1057" name="TextBox 1056">
              <a:extLst>
                <a:ext uri="{FF2B5EF4-FFF2-40B4-BE49-F238E27FC236}">
                  <a16:creationId xmlns:a16="http://schemas.microsoft.com/office/drawing/2014/main" id="{019D6523-901B-33EF-E6D5-E041BF99F64F}"/>
                </a:ext>
              </a:extLst>
            </p:cNvPr>
            <p:cNvSpPr txBox="1"/>
            <p:nvPr/>
          </p:nvSpPr>
          <p:spPr>
            <a:xfrm>
              <a:off x="-15452" y="5495839"/>
              <a:ext cx="2170909" cy="707886"/>
            </a:xfrm>
            <a:prstGeom prst="rect">
              <a:avLst/>
            </a:prstGeom>
            <a:noFill/>
          </p:spPr>
          <p:txBody>
            <a:bodyPr wrap="square" rtlCol="0">
              <a:spAutoFit/>
            </a:bodyPr>
            <a:lstStyle/>
            <a:p>
              <a:pPr algn="ctr"/>
              <a:r>
                <a:rPr lang="en-US" sz="2000" b="1">
                  <a:solidFill>
                    <a:srgbClr val="EE7624"/>
                  </a:solidFill>
                </a:rPr>
                <a:t>Helical Cage Device</a:t>
              </a:r>
            </a:p>
          </p:txBody>
        </p:sp>
      </p:grpSp>
      <p:grpSp>
        <p:nvGrpSpPr>
          <p:cNvPr id="1073" name="Group 1072">
            <a:extLst>
              <a:ext uri="{FF2B5EF4-FFF2-40B4-BE49-F238E27FC236}">
                <a16:creationId xmlns:a16="http://schemas.microsoft.com/office/drawing/2014/main" id="{334D89C6-B3F3-6B67-70FE-F9ABE0359BEC}"/>
              </a:ext>
            </a:extLst>
          </p:cNvPr>
          <p:cNvGrpSpPr/>
          <p:nvPr/>
        </p:nvGrpSpPr>
        <p:grpSpPr>
          <a:xfrm>
            <a:off x="6385999" y="1502482"/>
            <a:ext cx="2170909" cy="4700871"/>
            <a:chOff x="-15452" y="1502854"/>
            <a:chExt cx="2170909" cy="4700871"/>
          </a:xfrm>
        </p:grpSpPr>
        <p:grpSp>
          <p:nvGrpSpPr>
            <p:cNvPr id="1074" name="Group 1073">
              <a:extLst>
                <a:ext uri="{FF2B5EF4-FFF2-40B4-BE49-F238E27FC236}">
                  <a16:creationId xmlns:a16="http://schemas.microsoft.com/office/drawing/2014/main" id="{9B3179DD-61EB-A9A4-BEDC-C2666520C3C5}"/>
                </a:ext>
              </a:extLst>
            </p:cNvPr>
            <p:cNvGrpSpPr/>
            <p:nvPr/>
          </p:nvGrpSpPr>
          <p:grpSpPr>
            <a:xfrm>
              <a:off x="64162" y="1502854"/>
              <a:ext cx="2011680" cy="4694644"/>
              <a:chOff x="81503" y="1522520"/>
              <a:chExt cx="2011680" cy="4694644"/>
            </a:xfrm>
          </p:grpSpPr>
          <p:sp>
            <p:nvSpPr>
              <p:cNvPr id="1076" name="Rectangle: Rounded Corners 1075">
                <a:extLst>
                  <a:ext uri="{FF2B5EF4-FFF2-40B4-BE49-F238E27FC236}">
                    <a16:creationId xmlns:a16="http://schemas.microsoft.com/office/drawing/2014/main" id="{6076D918-411A-3A12-B3FC-4DE5E0ED0D23}"/>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BBF65DF3-209E-E801-EADF-C33A22CA3264}"/>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TextBox 1077">
                <a:extLst>
                  <a:ext uri="{FF2B5EF4-FFF2-40B4-BE49-F238E27FC236}">
                    <a16:creationId xmlns:a16="http://schemas.microsoft.com/office/drawing/2014/main" id="{97B42B41-068D-C4D4-4490-6051E6AD6ACB}"/>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sp>
          <p:nvSpPr>
            <p:cNvPr id="1075" name="TextBox 1074">
              <a:extLst>
                <a:ext uri="{FF2B5EF4-FFF2-40B4-BE49-F238E27FC236}">
                  <a16:creationId xmlns:a16="http://schemas.microsoft.com/office/drawing/2014/main" id="{486287BA-2902-C244-400E-065F93D77CF7}"/>
                </a:ext>
              </a:extLst>
            </p:cNvPr>
            <p:cNvSpPr txBox="1"/>
            <p:nvPr/>
          </p:nvSpPr>
          <p:spPr>
            <a:xfrm>
              <a:off x="-15452" y="5495839"/>
              <a:ext cx="2170909" cy="707886"/>
            </a:xfrm>
            <a:prstGeom prst="rect">
              <a:avLst/>
            </a:prstGeom>
            <a:noFill/>
          </p:spPr>
          <p:txBody>
            <a:bodyPr wrap="square" rtlCol="0">
              <a:spAutoFit/>
            </a:bodyPr>
            <a:lstStyle/>
            <a:p>
              <a:pPr algn="ctr"/>
              <a:r>
                <a:rPr lang="en-US" sz="2000" b="1">
                  <a:solidFill>
                    <a:srgbClr val="EE7624"/>
                  </a:solidFill>
                </a:rPr>
                <a:t>Typewriter Rail System Device</a:t>
              </a:r>
            </a:p>
          </p:txBody>
        </p:sp>
      </p:grpSp>
      <p:grpSp>
        <p:nvGrpSpPr>
          <p:cNvPr id="1067" name="Group 1066">
            <a:extLst>
              <a:ext uri="{FF2B5EF4-FFF2-40B4-BE49-F238E27FC236}">
                <a16:creationId xmlns:a16="http://schemas.microsoft.com/office/drawing/2014/main" id="{1989CD17-7042-C215-B929-C4B469741E06}"/>
              </a:ext>
            </a:extLst>
          </p:cNvPr>
          <p:cNvGrpSpPr/>
          <p:nvPr/>
        </p:nvGrpSpPr>
        <p:grpSpPr>
          <a:xfrm>
            <a:off x="4252182" y="1502482"/>
            <a:ext cx="2170909" cy="4700871"/>
            <a:chOff x="-15452" y="1502854"/>
            <a:chExt cx="2170909" cy="4700871"/>
          </a:xfrm>
        </p:grpSpPr>
        <p:grpSp>
          <p:nvGrpSpPr>
            <p:cNvPr id="1068" name="Group 1067">
              <a:extLst>
                <a:ext uri="{FF2B5EF4-FFF2-40B4-BE49-F238E27FC236}">
                  <a16:creationId xmlns:a16="http://schemas.microsoft.com/office/drawing/2014/main" id="{C698D230-C516-66FC-C75A-852BC9A2DF64}"/>
                </a:ext>
              </a:extLst>
            </p:cNvPr>
            <p:cNvGrpSpPr/>
            <p:nvPr/>
          </p:nvGrpSpPr>
          <p:grpSpPr>
            <a:xfrm>
              <a:off x="64162" y="1502854"/>
              <a:ext cx="2011680" cy="4694644"/>
              <a:chOff x="81503" y="1522520"/>
              <a:chExt cx="2011680" cy="4694644"/>
            </a:xfrm>
          </p:grpSpPr>
          <p:sp>
            <p:nvSpPr>
              <p:cNvPr id="1070" name="Rectangle: Rounded Corners 1069">
                <a:extLst>
                  <a:ext uri="{FF2B5EF4-FFF2-40B4-BE49-F238E27FC236}">
                    <a16:creationId xmlns:a16="http://schemas.microsoft.com/office/drawing/2014/main" id="{78F92F1E-9894-974F-5DA0-FC3ED3075B04}"/>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ACCDA72B-0D6C-1066-EE4C-14DA5BC842F1}"/>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TextBox 1071">
                <a:extLst>
                  <a:ext uri="{FF2B5EF4-FFF2-40B4-BE49-F238E27FC236}">
                    <a16:creationId xmlns:a16="http://schemas.microsoft.com/office/drawing/2014/main" id="{C9AA9785-BEEC-FF14-10DE-03EBF1D68683}"/>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sp>
          <p:nvSpPr>
            <p:cNvPr id="1069" name="TextBox 1068">
              <a:extLst>
                <a:ext uri="{FF2B5EF4-FFF2-40B4-BE49-F238E27FC236}">
                  <a16:creationId xmlns:a16="http://schemas.microsoft.com/office/drawing/2014/main" id="{7B4D7ED8-416D-5EEF-5D18-545EED168D20}"/>
                </a:ext>
              </a:extLst>
            </p:cNvPr>
            <p:cNvSpPr txBox="1"/>
            <p:nvPr/>
          </p:nvSpPr>
          <p:spPr>
            <a:xfrm>
              <a:off x="-15452" y="5495839"/>
              <a:ext cx="2170909" cy="707886"/>
            </a:xfrm>
            <a:prstGeom prst="rect">
              <a:avLst/>
            </a:prstGeom>
            <a:noFill/>
          </p:spPr>
          <p:txBody>
            <a:bodyPr wrap="square" rtlCol="0">
              <a:spAutoFit/>
            </a:bodyPr>
            <a:lstStyle/>
            <a:p>
              <a:pPr algn="ctr"/>
              <a:r>
                <a:rPr lang="en-US" sz="2000" b="1">
                  <a:solidFill>
                    <a:srgbClr val="EE7624"/>
                  </a:solidFill>
                </a:rPr>
                <a:t>Robotic Arm Device</a:t>
              </a:r>
            </a:p>
          </p:txBody>
        </p:sp>
      </p:grpSp>
      <p:grpSp>
        <p:nvGrpSpPr>
          <p:cNvPr id="1061" name="Group 1060">
            <a:extLst>
              <a:ext uri="{FF2B5EF4-FFF2-40B4-BE49-F238E27FC236}">
                <a16:creationId xmlns:a16="http://schemas.microsoft.com/office/drawing/2014/main" id="{A95DA357-1BAD-7B38-7CCA-4E251692FC68}"/>
              </a:ext>
            </a:extLst>
          </p:cNvPr>
          <p:cNvGrpSpPr/>
          <p:nvPr/>
        </p:nvGrpSpPr>
        <p:grpSpPr>
          <a:xfrm>
            <a:off x="2118365" y="1502482"/>
            <a:ext cx="2170909" cy="4700871"/>
            <a:chOff x="-15452" y="1502854"/>
            <a:chExt cx="2170909" cy="4700871"/>
          </a:xfrm>
        </p:grpSpPr>
        <p:grpSp>
          <p:nvGrpSpPr>
            <p:cNvPr id="1062" name="Group 1061">
              <a:extLst>
                <a:ext uri="{FF2B5EF4-FFF2-40B4-BE49-F238E27FC236}">
                  <a16:creationId xmlns:a16="http://schemas.microsoft.com/office/drawing/2014/main" id="{8D24F2E5-89FF-6B99-A766-30BD0726BDF8}"/>
                </a:ext>
              </a:extLst>
            </p:cNvPr>
            <p:cNvGrpSpPr/>
            <p:nvPr/>
          </p:nvGrpSpPr>
          <p:grpSpPr>
            <a:xfrm>
              <a:off x="64162" y="1502854"/>
              <a:ext cx="2011680" cy="4694644"/>
              <a:chOff x="81503" y="1522520"/>
              <a:chExt cx="2011680" cy="4694644"/>
            </a:xfrm>
          </p:grpSpPr>
          <p:sp>
            <p:nvSpPr>
              <p:cNvPr id="1064" name="Rectangle: Rounded Corners 1063">
                <a:extLst>
                  <a:ext uri="{FF2B5EF4-FFF2-40B4-BE49-F238E27FC236}">
                    <a16:creationId xmlns:a16="http://schemas.microsoft.com/office/drawing/2014/main" id="{2A616C95-33FF-9844-1875-47D03B9E6027}"/>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6BF3A749-12B9-43D6-1A38-A8B3047755FE}"/>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TextBox 1065">
                <a:extLst>
                  <a:ext uri="{FF2B5EF4-FFF2-40B4-BE49-F238E27FC236}">
                    <a16:creationId xmlns:a16="http://schemas.microsoft.com/office/drawing/2014/main" id="{2800DE72-3B16-CCFD-5BF2-3F6080D76B4A}"/>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sp>
          <p:nvSpPr>
            <p:cNvPr id="1063" name="TextBox 1062">
              <a:extLst>
                <a:ext uri="{FF2B5EF4-FFF2-40B4-BE49-F238E27FC236}">
                  <a16:creationId xmlns:a16="http://schemas.microsoft.com/office/drawing/2014/main" id="{0FC066BD-C9D7-5A50-C194-2771F69E5088}"/>
                </a:ext>
              </a:extLst>
            </p:cNvPr>
            <p:cNvSpPr txBox="1"/>
            <p:nvPr/>
          </p:nvSpPr>
          <p:spPr>
            <a:xfrm>
              <a:off x="-15452" y="5495839"/>
              <a:ext cx="2170909" cy="707886"/>
            </a:xfrm>
            <a:prstGeom prst="rect">
              <a:avLst/>
            </a:prstGeom>
            <a:noFill/>
          </p:spPr>
          <p:txBody>
            <a:bodyPr wrap="square" rtlCol="0">
              <a:spAutoFit/>
            </a:bodyPr>
            <a:lstStyle/>
            <a:p>
              <a:pPr algn="ctr"/>
              <a:r>
                <a:rPr lang="en-US" sz="2000" b="1">
                  <a:solidFill>
                    <a:srgbClr val="EE7624"/>
                  </a:solidFill>
                </a:rPr>
                <a:t>Roller Conveyor Belt Device</a:t>
              </a: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Medium Fidelity Concepts</a:t>
            </a:r>
          </a:p>
        </p:txBody>
      </p:sp>
      <p:pic>
        <p:nvPicPr>
          <p:cNvPr id="11" name="Picture 10" descr="A drawing of a robotic arm&#10;&#10;Description automatically generated">
            <a:extLst>
              <a:ext uri="{FF2B5EF4-FFF2-40B4-BE49-F238E27FC236}">
                <a16:creationId xmlns:a16="http://schemas.microsoft.com/office/drawing/2014/main" id="{D39131C0-9CBA-D7A1-1C4B-667392B267A2}"/>
              </a:ext>
            </a:extLst>
          </p:cNvPr>
          <p:cNvPicPr>
            <a:picLocks noChangeAspect="1"/>
          </p:cNvPicPr>
          <p:nvPr/>
        </p:nvPicPr>
        <p:blipFill>
          <a:blip r:embed="rId3"/>
          <a:stretch>
            <a:fillRect/>
          </a:stretch>
        </p:blipFill>
        <p:spPr>
          <a:xfrm>
            <a:off x="4564226" y="2735834"/>
            <a:ext cx="1558290" cy="2392680"/>
          </a:xfrm>
          <a:prstGeom prst="rect">
            <a:avLst/>
          </a:prstGeom>
        </p:spPr>
      </p:pic>
      <p:pic>
        <p:nvPicPr>
          <p:cNvPr id="13" name="Picture 12">
            <a:extLst>
              <a:ext uri="{FF2B5EF4-FFF2-40B4-BE49-F238E27FC236}">
                <a16:creationId xmlns:a16="http://schemas.microsoft.com/office/drawing/2014/main" id="{F4127F1E-53E8-6E4A-CCF4-2E31C2862AC7}"/>
              </a:ext>
            </a:extLst>
          </p:cNvPr>
          <p:cNvPicPr>
            <a:picLocks noChangeAspect="1"/>
          </p:cNvPicPr>
          <p:nvPr/>
        </p:nvPicPr>
        <p:blipFill>
          <a:blip r:embed="rId4"/>
          <a:stretch>
            <a:fillRect/>
          </a:stretch>
        </p:blipFill>
        <p:spPr>
          <a:xfrm>
            <a:off x="9073671" y="2409341"/>
            <a:ext cx="1063198" cy="3045667"/>
          </a:xfrm>
          <a:prstGeom prst="rect">
            <a:avLst/>
          </a:prstGeom>
        </p:spPr>
      </p:pic>
      <p:pic>
        <p:nvPicPr>
          <p:cNvPr id="14" name="Picture 13" descr="A blue and grey rolling pin&#10;&#10;Description automatically generated">
            <a:extLst>
              <a:ext uri="{FF2B5EF4-FFF2-40B4-BE49-F238E27FC236}">
                <a16:creationId xmlns:a16="http://schemas.microsoft.com/office/drawing/2014/main" id="{7C55D10B-D03E-9C78-BA49-20D2D6418547}"/>
              </a:ext>
            </a:extLst>
          </p:cNvPr>
          <p:cNvPicPr>
            <a:picLocks noChangeAspect="1"/>
          </p:cNvPicPr>
          <p:nvPr/>
        </p:nvPicPr>
        <p:blipFill rotWithShape="1">
          <a:blip r:embed="rId5">
            <a:extLst>
              <a:ext uri="{28A0092B-C50C-407E-A947-70E740481C1C}">
                <a14:useLocalDpi xmlns:a14="http://schemas.microsoft.com/office/drawing/2010/main" val="0"/>
              </a:ext>
            </a:extLst>
          </a:blip>
          <a:srcRect l="5793" r="11586"/>
          <a:stretch/>
        </p:blipFill>
        <p:spPr>
          <a:xfrm>
            <a:off x="2251682" y="3492483"/>
            <a:ext cx="1922594" cy="879383"/>
          </a:xfrm>
          <a:prstGeom prst="rect">
            <a:avLst/>
          </a:prstGeom>
        </p:spPr>
      </p:pic>
      <p:pic>
        <p:nvPicPr>
          <p:cNvPr id="16" name="Picture 15">
            <a:extLst>
              <a:ext uri="{FF2B5EF4-FFF2-40B4-BE49-F238E27FC236}">
                <a16:creationId xmlns:a16="http://schemas.microsoft.com/office/drawing/2014/main" id="{C6037B9C-051B-C8FB-5E73-2A0E4C4A8A90}"/>
              </a:ext>
            </a:extLst>
          </p:cNvPr>
          <p:cNvPicPr>
            <a:picLocks noChangeAspect="1"/>
          </p:cNvPicPr>
          <p:nvPr/>
        </p:nvPicPr>
        <p:blipFill>
          <a:blip r:embed="rId6"/>
          <a:stretch>
            <a:fillRect/>
          </a:stretch>
        </p:blipFill>
        <p:spPr>
          <a:xfrm>
            <a:off x="6594010" y="3378375"/>
            <a:ext cx="1722930" cy="1107598"/>
          </a:xfrm>
          <a:prstGeom prst="rect">
            <a:avLst/>
          </a:prstGeom>
        </p:spPr>
      </p:pic>
      <p:grpSp>
        <p:nvGrpSpPr>
          <p:cNvPr id="1097" name="Group 1096">
            <a:extLst>
              <a:ext uri="{FF2B5EF4-FFF2-40B4-BE49-F238E27FC236}">
                <a16:creationId xmlns:a16="http://schemas.microsoft.com/office/drawing/2014/main" id="{20A7736A-5979-2120-66B5-F33AA84D82E6}"/>
              </a:ext>
            </a:extLst>
          </p:cNvPr>
          <p:cNvGrpSpPr/>
          <p:nvPr/>
        </p:nvGrpSpPr>
        <p:grpSpPr>
          <a:xfrm>
            <a:off x="-15452" y="1502482"/>
            <a:ext cx="2170909" cy="4700871"/>
            <a:chOff x="-15452" y="1502482"/>
            <a:chExt cx="2170909" cy="4700871"/>
          </a:xfrm>
        </p:grpSpPr>
        <p:grpSp>
          <p:nvGrpSpPr>
            <p:cNvPr id="1045" name="Group 1044">
              <a:extLst>
                <a:ext uri="{FF2B5EF4-FFF2-40B4-BE49-F238E27FC236}">
                  <a16:creationId xmlns:a16="http://schemas.microsoft.com/office/drawing/2014/main" id="{C4382874-C62D-2FC6-C719-773522EF8EE5}"/>
                </a:ext>
              </a:extLst>
            </p:cNvPr>
            <p:cNvGrpSpPr/>
            <p:nvPr/>
          </p:nvGrpSpPr>
          <p:grpSpPr>
            <a:xfrm>
              <a:off x="64162" y="1502482"/>
              <a:ext cx="2011680" cy="4694644"/>
              <a:chOff x="81503" y="1522520"/>
              <a:chExt cx="2011680" cy="4694644"/>
            </a:xfrm>
          </p:grpSpPr>
          <p:sp>
            <p:nvSpPr>
              <p:cNvPr id="1046" name="Rectangle: Rounded Corners 1045">
                <a:extLst>
                  <a:ext uri="{FF2B5EF4-FFF2-40B4-BE49-F238E27FC236}">
                    <a16:creationId xmlns:a16="http://schemas.microsoft.com/office/drawing/2014/main" id="{DD774D37-D5B4-CB00-C020-FA5A186C943E}"/>
                  </a:ext>
                </a:extLst>
              </p:cNvPr>
              <p:cNvSpPr/>
              <p:nvPr/>
            </p:nvSpPr>
            <p:spPr>
              <a:xfrm>
                <a:off x="81503" y="1934000"/>
                <a:ext cx="2011680" cy="4283164"/>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D8D5AA59-1114-0673-8981-7BE067E06861}"/>
                  </a:ext>
                </a:extLst>
              </p:cNvPr>
              <p:cNvSpPr/>
              <p:nvPr/>
            </p:nvSpPr>
            <p:spPr>
              <a:xfrm>
                <a:off x="703391" y="1522520"/>
                <a:ext cx="804672" cy="822960"/>
              </a:xfrm>
              <a:prstGeom prst="ellipse">
                <a:avLst/>
              </a:prstGeom>
              <a:solidFill>
                <a:srgbClr val="EE7624"/>
              </a:solid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TextBox 1047">
                <a:extLst>
                  <a:ext uri="{FF2B5EF4-FFF2-40B4-BE49-F238E27FC236}">
                    <a16:creationId xmlns:a16="http://schemas.microsoft.com/office/drawing/2014/main" id="{968C3275-01B3-9885-E40F-8127313FC8DF}"/>
                  </a:ext>
                </a:extLst>
              </p:cNvPr>
              <p:cNvSpPr txBox="1"/>
              <p:nvPr/>
            </p:nvSpPr>
            <p:spPr>
              <a:xfrm>
                <a:off x="869753" y="1580057"/>
                <a:ext cx="471949"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sp>
          <p:nvSpPr>
            <p:cNvPr id="1053" name="TextBox 1052">
              <a:extLst>
                <a:ext uri="{FF2B5EF4-FFF2-40B4-BE49-F238E27FC236}">
                  <a16:creationId xmlns:a16="http://schemas.microsoft.com/office/drawing/2014/main" id="{6A9B578F-3E3C-6E3A-1935-26BE9009A901}"/>
                </a:ext>
              </a:extLst>
            </p:cNvPr>
            <p:cNvSpPr txBox="1"/>
            <p:nvPr/>
          </p:nvSpPr>
          <p:spPr>
            <a:xfrm>
              <a:off x="-15452" y="5495467"/>
              <a:ext cx="2170909" cy="707886"/>
            </a:xfrm>
            <a:prstGeom prst="rect">
              <a:avLst/>
            </a:prstGeom>
            <a:noFill/>
          </p:spPr>
          <p:txBody>
            <a:bodyPr wrap="square" rtlCol="0">
              <a:spAutoFit/>
            </a:bodyPr>
            <a:lstStyle/>
            <a:p>
              <a:pPr algn="ctr"/>
              <a:r>
                <a:rPr lang="en-US" sz="2000" b="1">
                  <a:solidFill>
                    <a:srgbClr val="EE7624"/>
                  </a:solidFill>
                </a:rPr>
                <a:t>Vertical Lathe Device</a:t>
              </a:r>
            </a:p>
          </p:txBody>
        </p:sp>
      </p:grpSp>
      <p:sp>
        <p:nvSpPr>
          <p:cNvPr id="2" name="TextBox 1">
            <a:extLst>
              <a:ext uri="{FF2B5EF4-FFF2-40B4-BE49-F238E27FC236}">
                <a16:creationId xmlns:a16="http://schemas.microsoft.com/office/drawing/2014/main" id="{AF89EC54-64EE-D98C-9B37-2A6777577C59}"/>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224795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036">
            <a:extLst>
              <a:ext uri="{FF2B5EF4-FFF2-40B4-BE49-F238E27FC236}">
                <a16:creationId xmlns:a16="http://schemas.microsoft.com/office/drawing/2014/main" id="{5158C524-37A2-0854-B896-29D89258CDB8}"/>
              </a:ext>
            </a:extLst>
          </p:cNvPr>
          <p:cNvPicPr>
            <a:picLocks noChangeAspect="1"/>
          </p:cNvPicPr>
          <p:nvPr/>
        </p:nvPicPr>
        <p:blipFill>
          <a:blip r:embed="rId2"/>
          <a:stretch>
            <a:fillRect/>
          </a:stretch>
        </p:blipFill>
        <p:spPr>
          <a:xfrm>
            <a:off x="133790" y="3525874"/>
            <a:ext cx="3236830" cy="954107"/>
          </a:xfrm>
          <a:prstGeom prst="rect">
            <a:avLst/>
          </a:prstGeom>
        </p:spPr>
      </p:pic>
      <p:grpSp>
        <p:nvGrpSpPr>
          <p:cNvPr id="1052" name="Group 1051">
            <a:extLst>
              <a:ext uri="{FF2B5EF4-FFF2-40B4-BE49-F238E27FC236}">
                <a16:creationId xmlns:a16="http://schemas.microsoft.com/office/drawing/2014/main" id="{E859B7CC-4B41-E2EE-BB10-F3B43D55D1B0}"/>
              </a:ext>
            </a:extLst>
          </p:cNvPr>
          <p:cNvGrpSpPr/>
          <p:nvPr/>
        </p:nvGrpSpPr>
        <p:grpSpPr>
          <a:xfrm>
            <a:off x="8356664" y="1397356"/>
            <a:ext cx="1097280" cy="1097280"/>
            <a:chOff x="1967510" y="2341619"/>
            <a:chExt cx="1097280" cy="1097280"/>
          </a:xfrm>
          <a:solidFill>
            <a:schemeClr val="bg1">
              <a:lumMod val="65000"/>
            </a:schemeClr>
          </a:solidFill>
        </p:grpSpPr>
        <p:sp>
          <p:nvSpPr>
            <p:cNvPr id="1079" name="Oval 1078">
              <a:extLst>
                <a:ext uri="{FF2B5EF4-FFF2-40B4-BE49-F238E27FC236}">
                  <a16:creationId xmlns:a16="http://schemas.microsoft.com/office/drawing/2014/main" id="{D2F9C56D-A24F-D690-8F41-3B599786EC86}"/>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TextBox 1079">
              <a:extLst>
                <a:ext uri="{FF2B5EF4-FFF2-40B4-BE49-F238E27FC236}">
                  <a16:creationId xmlns:a16="http://schemas.microsoft.com/office/drawing/2014/main" id="{3E131E17-1EAC-E621-7247-601B1E2B9A77}"/>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3</a:t>
              </a:r>
              <a:endParaRPr lang="en-US" sz="3600" b="1">
                <a:solidFill>
                  <a:schemeClr val="bg1"/>
                </a:solidFill>
              </a:endParaRPr>
            </a:p>
          </p:txBody>
        </p:sp>
      </p:grpSp>
      <p:grpSp>
        <p:nvGrpSpPr>
          <p:cNvPr id="1049" name="Group 1048">
            <a:extLst>
              <a:ext uri="{FF2B5EF4-FFF2-40B4-BE49-F238E27FC236}">
                <a16:creationId xmlns:a16="http://schemas.microsoft.com/office/drawing/2014/main" id="{5B30A7DC-FE01-5759-CFBA-6D3304EC7551}"/>
              </a:ext>
            </a:extLst>
          </p:cNvPr>
          <p:cNvGrpSpPr/>
          <p:nvPr/>
        </p:nvGrpSpPr>
        <p:grpSpPr>
          <a:xfrm>
            <a:off x="4783784" y="1397867"/>
            <a:ext cx="1097280" cy="1097280"/>
            <a:chOff x="1967510" y="2341619"/>
            <a:chExt cx="1097280" cy="1097280"/>
          </a:xfrm>
          <a:solidFill>
            <a:schemeClr val="bg1">
              <a:lumMod val="65000"/>
            </a:schemeClr>
          </a:solidFill>
        </p:grpSpPr>
        <p:sp>
          <p:nvSpPr>
            <p:cNvPr id="1050" name="Oval 1049">
              <a:extLst>
                <a:ext uri="{FF2B5EF4-FFF2-40B4-BE49-F238E27FC236}">
                  <a16:creationId xmlns:a16="http://schemas.microsoft.com/office/drawing/2014/main" id="{87B4BF12-7D6D-B85F-94B3-B7142B30D9FB}"/>
                </a:ext>
              </a:extLst>
            </p:cNvPr>
            <p:cNvSpPr/>
            <p:nvPr/>
          </p:nvSpPr>
          <p:spPr>
            <a:xfrm>
              <a:off x="1967510" y="2341619"/>
              <a:ext cx="1097280" cy="1097280"/>
            </a:xfrm>
            <a:prstGeom prst="ellipse">
              <a:avLst/>
            </a:prstGeom>
            <a:grpFill/>
            <a:ln w="571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TextBox 1050">
              <a:extLst>
                <a:ext uri="{FF2B5EF4-FFF2-40B4-BE49-F238E27FC236}">
                  <a16:creationId xmlns:a16="http://schemas.microsoft.com/office/drawing/2014/main" id="{68F0695C-582F-A6FD-1BDC-0149CD084415}"/>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2</a:t>
              </a:r>
              <a:endParaRPr lang="en-US" sz="3600" b="1">
                <a:solidFill>
                  <a:schemeClr val="bg1"/>
                </a:solidFill>
              </a:endParaRPr>
            </a:p>
          </p:txBody>
        </p:sp>
      </p:grpSp>
      <p:grpSp>
        <p:nvGrpSpPr>
          <p:cNvPr id="1044" name="Group 1043">
            <a:extLst>
              <a:ext uri="{FF2B5EF4-FFF2-40B4-BE49-F238E27FC236}">
                <a16:creationId xmlns:a16="http://schemas.microsoft.com/office/drawing/2014/main" id="{4BD4C9B1-6D7B-6243-E99B-6B12682E7B31}"/>
              </a:ext>
            </a:extLst>
          </p:cNvPr>
          <p:cNvGrpSpPr/>
          <p:nvPr/>
        </p:nvGrpSpPr>
        <p:grpSpPr>
          <a:xfrm>
            <a:off x="1210550" y="1398598"/>
            <a:ext cx="1097280" cy="1097280"/>
            <a:chOff x="1967510" y="2341619"/>
            <a:chExt cx="1097280" cy="1097280"/>
          </a:xfrm>
          <a:solidFill>
            <a:schemeClr val="bg2"/>
          </a:solidFill>
        </p:grpSpPr>
        <p:sp>
          <p:nvSpPr>
            <p:cNvPr id="1042" name="Oval 1041">
              <a:extLst>
                <a:ext uri="{FF2B5EF4-FFF2-40B4-BE49-F238E27FC236}">
                  <a16:creationId xmlns:a16="http://schemas.microsoft.com/office/drawing/2014/main" id="{E3BBB74A-A83C-6DD4-34DB-B1A9974976C1}"/>
                </a:ext>
              </a:extLst>
            </p:cNvPr>
            <p:cNvSpPr/>
            <p:nvPr/>
          </p:nvSpPr>
          <p:spPr>
            <a:xfrm>
              <a:off x="1967510" y="2341619"/>
              <a:ext cx="1097280" cy="1097280"/>
            </a:xfrm>
            <a:prstGeom prst="ellipse">
              <a:avLst/>
            </a:prstGeom>
            <a:grp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extBox 1042">
              <a:extLst>
                <a:ext uri="{FF2B5EF4-FFF2-40B4-BE49-F238E27FC236}">
                  <a16:creationId xmlns:a16="http://schemas.microsoft.com/office/drawing/2014/main" id="{A073FA85-041F-4C81-AE52-519EB3D71FBE}"/>
                </a:ext>
              </a:extLst>
            </p:cNvPr>
            <p:cNvSpPr txBox="1"/>
            <p:nvPr/>
          </p:nvSpPr>
          <p:spPr>
            <a:xfrm>
              <a:off x="2118575" y="2428594"/>
              <a:ext cx="795151" cy="923330"/>
            </a:xfrm>
            <a:prstGeom prst="rect">
              <a:avLst/>
            </a:prstGeom>
            <a:noFill/>
            <a:ln>
              <a:noFill/>
            </a:ln>
          </p:spPr>
          <p:txBody>
            <a:bodyPr wrap="square" rtlCol="0">
              <a:spAutoFit/>
            </a:bodyPr>
            <a:lstStyle/>
            <a:p>
              <a:pPr algn="ctr"/>
              <a:r>
                <a:rPr lang="en-US" sz="5400" b="1">
                  <a:solidFill>
                    <a:schemeClr val="bg1"/>
                  </a:solidFill>
                </a:rPr>
                <a:t>1</a:t>
              </a:r>
              <a:endParaRPr lang="en-US" sz="3600" b="1">
                <a:solidFill>
                  <a:schemeClr val="bg1"/>
                </a:solidFill>
              </a:endParaRPr>
            </a:p>
          </p:txBody>
        </p:sp>
      </p:grpSp>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High Fidelity Concepts</a:t>
            </a:r>
          </a:p>
        </p:txBody>
      </p:sp>
      <p:grpSp>
        <p:nvGrpSpPr>
          <p:cNvPr id="52" name="Group 51">
            <a:extLst>
              <a:ext uri="{FF2B5EF4-FFF2-40B4-BE49-F238E27FC236}">
                <a16:creationId xmlns:a16="http://schemas.microsoft.com/office/drawing/2014/main" id="{7BEFBB88-3ADA-D050-EE72-F2DF231ACC0C}"/>
              </a:ext>
            </a:extLst>
          </p:cNvPr>
          <p:cNvGrpSpPr/>
          <p:nvPr/>
        </p:nvGrpSpPr>
        <p:grpSpPr>
          <a:xfrm>
            <a:off x="-69569" y="1397501"/>
            <a:ext cx="3657600" cy="4962006"/>
            <a:chOff x="-15452" y="1386911"/>
            <a:chExt cx="2170909" cy="4813085"/>
          </a:xfrm>
        </p:grpSpPr>
        <p:grpSp>
          <p:nvGrpSpPr>
            <p:cNvPr id="53" name="Group 52">
              <a:extLst>
                <a:ext uri="{FF2B5EF4-FFF2-40B4-BE49-F238E27FC236}">
                  <a16:creationId xmlns:a16="http://schemas.microsoft.com/office/drawing/2014/main" id="{58899AAB-F085-0629-EFD8-B592A82EAAA8}"/>
                </a:ext>
              </a:extLst>
            </p:cNvPr>
            <p:cNvGrpSpPr/>
            <p:nvPr/>
          </p:nvGrpSpPr>
          <p:grpSpPr>
            <a:xfrm>
              <a:off x="64162" y="1386911"/>
              <a:ext cx="2011680" cy="4810587"/>
              <a:chOff x="81503" y="1406577"/>
              <a:chExt cx="2011680" cy="4810587"/>
            </a:xfrm>
          </p:grpSpPr>
          <p:sp>
            <p:nvSpPr>
              <p:cNvPr id="55" name="Rectangle: Rounded Corners 54">
                <a:extLst>
                  <a:ext uri="{FF2B5EF4-FFF2-40B4-BE49-F238E27FC236}">
                    <a16:creationId xmlns:a16="http://schemas.microsoft.com/office/drawing/2014/main" id="{2F0C3843-76E6-A165-8D4C-A909097147E7}"/>
                  </a:ext>
                </a:extLst>
              </p:cNvPr>
              <p:cNvSpPr/>
              <p:nvPr/>
            </p:nvSpPr>
            <p:spPr>
              <a:xfrm>
                <a:off x="81503" y="1934000"/>
                <a:ext cx="2011680" cy="4283164"/>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A592AE8-6824-D653-40C7-68B1DAC94C9E}"/>
                  </a:ext>
                </a:extLst>
              </p:cNvPr>
              <p:cNvSpPr/>
              <p:nvPr/>
            </p:nvSpPr>
            <p:spPr>
              <a:xfrm>
                <a:off x="761706" y="1406577"/>
                <a:ext cx="651273" cy="1064348"/>
              </a:xfrm>
              <a:prstGeom prst="ellipse">
                <a:avLst/>
              </a:prstGeom>
              <a:solidFill>
                <a:schemeClr val="tx2"/>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3E33B3EB-5A3C-F436-E57D-DDDE1BD5A004}"/>
                  </a:ext>
                </a:extLst>
              </p:cNvPr>
              <p:cNvSpPr txBox="1"/>
              <p:nvPr/>
            </p:nvSpPr>
            <p:spPr>
              <a:xfrm>
                <a:off x="851368" y="1490942"/>
                <a:ext cx="471949" cy="895619"/>
              </a:xfrm>
              <a:prstGeom prst="rect">
                <a:avLst/>
              </a:prstGeom>
              <a:noFill/>
              <a:ln>
                <a:noFill/>
              </a:ln>
            </p:spPr>
            <p:txBody>
              <a:bodyPr wrap="square" rtlCol="0">
                <a:spAutoFit/>
              </a:bodyPr>
              <a:lstStyle/>
              <a:p>
                <a:pPr algn="ctr"/>
                <a:r>
                  <a:rPr lang="en-US" sz="5400" b="1">
                    <a:solidFill>
                      <a:schemeClr val="bg1"/>
                    </a:solidFill>
                  </a:rPr>
                  <a:t>1</a:t>
                </a:r>
                <a:endParaRPr lang="en-US" sz="3600" b="1">
                  <a:solidFill>
                    <a:schemeClr val="bg1"/>
                  </a:solidFill>
                </a:endParaRPr>
              </a:p>
            </p:txBody>
          </p:sp>
        </p:grpSp>
        <p:sp>
          <p:nvSpPr>
            <p:cNvPr id="54" name="TextBox 53">
              <a:extLst>
                <a:ext uri="{FF2B5EF4-FFF2-40B4-BE49-F238E27FC236}">
                  <a16:creationId xmlns:a16="http://schemas.microsoft.com/office/drawing/2014/main" id="{65497071-F370-4D08-FBC5-B42C5554E472}"/>
                </a:ext>
              </a:extLst>
            </p:cNvPr>
            <p:cNvSpPr txBox="1"/>
            <p:nvPr/>
          </p:nvSpPr>
          <p:spPr>
            <a:xfrm>
              <a:off x="-15452" y="5274524"/>
              <a:ext cx="2170909" cy="925472"/>
            </a:xfrm>
            <a:prstGeom prst="rect">
              <a:avLst/>
            </a:prstGeom>
            <a:noFill/>
            <a:ln>
              <a:noFill/>
            </a:ln>
          </p:spPr>
          <p:txBody>
            <a:bodyPr wrap="square" rtlCol="0">
              <a:spAutoFit/>
            </a:bodyPr>
            <a:lstStyle/>
            <a:p>
              <a:pPr algn="ctr"/>
              <a:r>
                <a:rPr lang="en-US" sz="2800" b="1">
                  <a:solidFill>
                    <a:schemeClr val="tx2"/>
                  </a:solidFill>
                </a:rPr>
                <a:t>Horizontal Lathe Device</a:t>
              </a:r>
            </a:p>
          </p:txBody>
        </p:sp>
      </p:grpSp>
      <p:grpSp>
        <p:nvGrpSpPr>
          <p:cNvPr id="1024" name="Group 1023">
            <a:extLst>
              <a:ext uri="{FF2B5EF4-FFF2-40B4-BE49-F238E27FC236}">
                <a16:creationId xmlns:a16="http://schemas.microsoft.com/office/drawing/2014/main" id="{E2D96573-E8E1-B794-353D-9163DE0CD34D}"/>
              </a:ext>
            </a:extLst>
          </p:cNvPr>
          <p:cNvGrpSpPr/>
          <p:nvPr/>
        </p:nvGrpSpPr>
        <p:grpSpPr>
          <a:xfrm>
            <a:off x="7076899" y="1397501"/>
            <a:ext cx="3657600" cy="4962006"/>
            <a:chOff x="-15452" y="1386911"/>
            <a:chExt cx="2170909" cy="4813085"/>
          </a:xfrm>
        </p:grpSpPr>
        <p:grpSp>
          <p:nvGrpSpPr>
            <p:cNvPr id="1025" name="Group 1024">
              <a:extLst>
                <a:ext uri="{FF2B5EF4-FFF2-40B4-BE49-F238E27FC236}">
                  <a16:creationId xmlns:a16="http://schemas.microsoft.com/office/drawing/2014/main" id="{19601659-6A94-3CB0-A53E-6D4968E6A962}"/>
                </a:ext>
              </a:extLst>
            </p:cNvPr>
            <p:cNvGrpSpPr/>
            <p:nvPr/>
          </p:nvGrpSpPr>
          <p:grpSpPr>
            <a:xfrm>
              <a:off x="64162" y="1386911"/>
              <a:ext cx="2011680" cy="4810587"/>
              <a:chOff x="81503" y="1406577"/>
              <a:chExt cx="2011680" cy="4810587"/>
            </a:xfrm>
          </p:grpSpPr>
          <p:sp>
            <p:nvSpPr>
              <p:cNvPr id="1027" name="Rectangle: Rounded Corners 1026">
                <a:extLst>
                  <a:ext uri="{FF2B5EF4-FFF2-40B4-BE49-F238E27FC236}">
                    <a16:creationId xmlns:a16="http://schemas.microsoft.com/office/drawing/2014/main" id="{D5BF27B8-B7BC-15F8-019D-38605A1F972C}"/>
                  </a:ext>
                </a:extLst>
              </p:cNvPr>
              <p:cNvSpPr/>
              <p:nvPr/>
            </p:nvSpPr>
            <p:spPr>
              <a:xfrm>
                <a:off x="81503" y="1934000"/>
                <a:ext cx="2011680" cy="4283164"/>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4E447A6E-C5A6-D312-947C-5C03F9469F14}"/>
                  </a:ext>
                </a:extLst>
              </p:cNvPr>
              <p:cNvSpPr/>
              <p:nvPr/>
            </p:nvSpPr>
            <p:spPr>
              <a:xfrm>
                <a:off x="761706" y="1406577"/>
                <a:ext cx="651273" cy="1064348"/>
              </a:xfrm>
              <a:prstGeom prst="ellipse">
                <a:avLst/>
              </a:prstGeom>
              <a:solidFill>
                <a:schemeClr val="tx2"/>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a:extLst>
                  <a:ext uri="{FF2B5EF4-FFF2-40B4-BE49-F238E27FC236}">
                    <a16:creationId xmlns:a16="http://schemas.microsoft.com/office/drawing/2014/main" id="{A62E5C7D-E576-609E-DEC5-343BA6157108}"/>
                  </a:ext>
                </a:extLst>
              </p:cNvPr>
              <p:cNvSpPr txBox="1"/>
              <p:nvPr/>
            </p:nvSpPr>
            <p:spPr>
              <a:xfrm>
                <a:off x="851368" y="1490942"/>
                <a:ext cx="471949" cy="895619"/>
              </a:xfrm>
              <a:prstGeom prst="rect">
                <a:avLst/>
              </a:prstGeom>
              <a:noFill/>
              <a:ln>
                <a:noFill/>
              </a:ln>
            </p:spPr>
            <p:txBody>
              <a:bodyPr wrap="square" rtlCol="0">
                <a:spAutoFit/>
              </a:bodyPr>
              <a:lstStyle/>
              <a:p>
                <a:pPr algn="ctr"/>
                <a:r>
                  <a:rPr lang="en-US" sz="5400" b="1">
                    <a:solidFill>
                      <a:schemeClr val="bg1"/>
                    </a:solidFill>
                  </a:rPr>
                  <a:t>3</a:t>
                </a:r>
                <a:endParaRPr lang="en-US" sz="3600" b="1">
                  <a:solidFill>
                    <a:schemeClr val="bg1"/>
                  </a:solidFill>
                </a:endParaRPr>
              </a:p>
            </p:txBody>
          </p:sp>
        </p:grpSp>
        <p:sp>
          <p:nvSpPr>
            <p:cNvPr id="1026" name="TextBox 1025">
              <a:extLst>
                <a:ext uri="{FF2B5EF4-FFF2-40B4-BE49-F238E27FC236}">
                  <a16:creationId xmlns:a16="http://schemas.microsoft.com/office/drawing/2014/main" id="{81DB383E-470E-F0CD-20C1-4B4F721BF402}"/>
                </a:ext>
              </a:extLst>
            </p:cNvPr>
            <p:cNvSpPr txBox="1"/>
            <p:nvPr/>
          </p:nvSpPr>
          <p:spPr>
            <a:xfrm>
              <a:off x="-15452" y="5274524"/>
              <a:ext cx="2170909" cy="925472"/>
            </a:xfrm>
            <a:prstGeom prst="rect">
              <a:avLst/>
            </a:prstGeom>
            <a:noFill/>
            <a:ln>
              <a:noFill/>
            </a:ln>
          </p:spPr>
          <p:txBody>
            <a:bodyPr wrap="square" rtlCol="0">
              <a:spAutoFit/>
            </a:bodyPr>
            <a:lstStyle/>
            <a:p>
              <a:pPr algn="ctr"/>
              <a:r>
                <a:rPr lang="en-US" sz="2800" b="1">
                  <a:solidFill>
                    <a:schemeClr val="tx2"/>
                  </a:solidFill>
                </a:rPr>
                <a:t>Lean and Peck Sensor Probe Device</a:t>
              </a:r>
            </a:p>
          </p:txBody>
        </p:sp>
      </p:grpSp>
      <p:grpSp>
        <p:nvGrpSpPr>
          <p:cNvPr id="1030" name="Group 1029">
            <a:extLst>
              <a:ext uri="{FF2B5EF4-FFF2-40B4-BE49-F238E27FC236}">
                <a16:creationId xmlns:a16="http://schemas.microsoft.com/office/drawing/2014/main" id="{B856E57E-6F73-1B68-D86B-7BC6784713A1}"/>
              </a:ext>
            </a:extLst>
          </p:cNvPr>
          <p:cNvGrpSpPr/>
          <p:nvPr/>
        </p:nvGrpSpPr>
        <p:grpSpPr>
          <a:xfrm>
            <a:off x="3503665" y="1397501"/>
            <a:ext cx="3657600" cy="4962006"/>
            <a:chOff x="-15452" y="1386911"/>
            <a:chExt cx="2170909" cy="4813085"/>
          </a:xfrm>
        </p:grpSpPr>
        <p:grpSp>
          <p:nvGrpSpPr>
            <p:cNvPr id="1031" name="Group 1030">
              <a:extLst>
                <a:ext uri="{FF2B5EF4-FFF2-40B4-BE49-F238E27FC236}">
                  <a16:creationId xmlns:a16="http://schemas.microsoft.com/office/drawing/2014/main" id="{B3328C88-9522-EC94-56CE-9C701D846DEF}"/>
                </a:ext>
              </a:extLst>
            </p:cNvPr>
            <p:cNvGrpSpPr/>
            <p:nvPr/>
          </p:nvGrpSpPr>
          <p:grpSpPr>
            <a:xfrm>
              <a:off x="64162" y="1386911"/>
              <a:ext cx="2011680" cy="4810587"/>
              <a:chOff x="81503" y="1406577"/>
              <a:chExt cx="2011680" cy="4810587"/>
            </a:xfrm>
          </p:grpSpPr>
          <p:sp>
            <p:nvSpPr>
              <p:cNvPr id="1033" name="Rectangle: Rounded Corners 1032">
                <a:extLst>
                  <a:ext uri="{FF2B5EF4-FFF2-40B4-BE49-F238E27FC236}">
                    <a16:creationId xmlns:a16="http://schemas.microsoft.com/office/drawing/2014/main" id="{1CE13472-B8BB-D2F8-6588-EE6C9736015E}"/>
                  </a:ext>
                </a:extLst>
              </p:cNvPr>
              <p:cNvSpPr/>
              <p:nvPr/>
            </p:nvSpPr>
            <p:spPr>
              <a:xfrm>
                <a:off x="81503" y="1934000"/>
                <a:ext cx="2011680" cy="4283164"/>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E7478EA9-035B-EC35-01A1-B43031887758}"/>
                  </a:ext>
                </a:extLst>
              </p:cNvPr>
              <p:cNvSpPr/>
              <p:nvPr/>
            </p:nvSpPr>
            <p:spPr>
              <a:xfrm>
                <a:off x="761706" y="1406577"/>
                <a:ext cx="651273" cy="1064348"/>
              </a:xfrm>
              <a:prstGeom prst="ellipse">
                <a:avLst/>
              </a:prstGeom>
              <a:solidFill>
                <a:schemeClr val="tx2"/>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extBox 1034">
                <a:extLst>
                  <a:ext uri="{FF2B5EF4-FFF2-40B4-BE49-F238E27FC236}">
                    <a16:creationId xmlns:a16="http://schemas.microsoft.com/office/drawing/2014/main" id="{437EE422-CAD4-A6A0-BFA0-9C2546173EAC}"/>
                  </a:ext>
                </a:extLst>
              </p:cNvPr>
              <p:cNvSpPr txBox="1"/>
              <p:nvPr/>
            </p:nvSpPr>
            <p:spPr>
              <a:xfrm>
                <a:off x="851368" y="1490942"/>
                <a:ext cx="471949" cy="895619"/>
              </a:xfrm>
              <a:prstGeom prst="rect">
                <a:avLst/>
              </a:prstGeom>
              <a:noFill/>
              <a:ln>
                <a:noFill/>
              </a:ln>
            </p:spPr>
            <p:txBody>
              <a:bodyPr wrap="square" rtlCol="0">
                <a:spAutoFit/>
              </a:bodyPr>
              <a:lstStyle/>
              <a:p>
                <a:pPr algn="ctr"/>
                <a:r>
                  <a:rPr lang="en-US" sz="5400" b="1">
                    <a:solidFill>
                      <a:schemeClr val="bg1"/>
                    </a:solidFill>
                  </a:rPr>
                  <a:t>2</a:t>
                </a:r>
                <a:endParaRPr lang="en-US" sz="3600" b="1">
                  <a:solidFill>
                    <a:schemeClr val="bg1"/>
                  </a:solidFill>
                </a:endParaRPr>
              </a:p>
            </p:txBody>
          </p:sp>
        </p:grpSp>
        <p:sp>
          <p:nvSpPr>
            <p:cNvPr id="1032" name="TextBox 1031">
              <a:extLst>
                <a:ext uri="{FF2B5EF4-FFF2-40B4-BE49-F238E27FC236}">
                  <a16:creationId xmlns:a16="http://schemas.microsoft.com/office/drawing/2014/main" id="{7D6B6944-69E0-8765-CBB2-10E66134BDE4}"/>
                </a:ext>
              </a:extLst>
            </p:cNvPr>
            <p:cNvSpPr txBox="1"/>
            <p:nvPr/>
          </p:nvSpPr>
          <p:spPr>
            <a:xfrm>
              <a:off x="-15452" y="5274524"/>
              <a:ext cx="2170909" cy="925472"/>
            </a:xfrm>
            <a:prstGeom prst="rect">
              <a:avLst/>
            </a:prstGeom>
            <a:noFill/>
            <a:ln>
              <a:noFill/>
            </a:ln>
          </p:spPr>
          <p:txBody>
            <a:bodyPr wrap="square" rtlCol="0">
              <a:spAutoFit/>
            </a:bodyPr>
            <a:lstStyle/>
            <a:p>
              <a:pPr algn="ctr"/>
              <a:r>
                <a:rPr lang="en-US" sz="2800" b="1">
                  <a:solidFill>
                    <a:schemeClr val="tx2"/>
                  </a:solidFill>
                </a:rPr>
                <a:t>Horizontal Roller Bearings Device</a:t>
              </a:r>
            </a:p>
          </p:txBody>
        </p:sp>
      </p:grpSp>
      <p:pic>
        <p:nvPicPr>
          <p:cNvPr id="1039" name="Picture 1038">
            <a:extLst>
              <a:ext uri="{FF2B5EF4-FFF2-40B4-BE49-F238E27FC236}">
                <a16:creationId xmlns:a16="http://schemas.microsoft.com/office/drawing/2014/main" id="{85DBA429-2975-8FA9-E912-0D5F0918F5FB}"/>
              </a:ext>
            </a:extLst>
          </p:cNvPr>
          <p:cNvPicPr>
            <a:picLocks noChangeAspect="1"/>
          </p:cNvPicPr>
          <p:nvPr/>
        </p:nvPicPr>
        <p:blipFill>
          <a:blip r:embed="rId3"/>
          <a:stretch>
            <a:fillRect/>
          </a:stretch>
        </p:blipFill>
        <p:spPr>
          <a:xfrm>
            <a:off x="3700294" y="3566383"/>
            <a:ext cx="3267411" cy="873088"/>
          </a:xfrm>
          <a:prstGeom prst="rect">
            <a:avLst/>
          </a:prstGeom>
        </p:spPr>
      </p:pic>
      <p:pic>
        <p:nvPicPr>
          <p:cNvPr id="1041" name="Picture 1040">
            <a:extLst>
              <a:ext uri="{FF2B5EF4-FFF2-40B4-BE49-F238E27FC236}">
                <a16:creationId xmlns:a16="http://schemas.microsoft.com/office/drawing/2014/main" id="{8D381EA6-8292-0C8E-4834-5BB622BB9BFD}"/>
              </a:ext>
            </a:extLst>
          </p:cNvPr>
          <p:cNvPicPr>
            <a:picLocks noChangeAspect="1"/>
          </p:cNvPicPr>
          <p:nvPr/>
        </p:nvPicPr>
        <p:blipFill>
          <a:blip r:embed="rId4"/>
          <a:stretch>
            <a:fillRect/>
          </a:stretch>
        </p:blipFill>
        <p:spPr>
          <a:xfrm>
            <a:off x="7286314" y="3234812"/>
            <a:ext cx="3205685" cy="1536231"/>
          </a:xfrm>
          <a:prstGeom prst="rect">
            <a:avLst/>
          </a:prstGeom>
        </p:spPr>
      </p:pic>
      <p:sp>
        <p:nvSpPr>
          <p:cNvPr id="2" name="TextBox 1">
            <a:extLst>
              <a:ext uri="{FF2B5EF4-FFF2-40B4-BE49-F238E27FC236}">
                <a16:creationId xmlns:a16="http://schemas.microsoft.com/office/drawing/2014/main" id="{CB4FC4AC-E61C-1017-28F7-09F392C8BA0C}"/>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26588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F7D2D-ED95-7BCC-289A-9A8DD52551A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1BAD63-6409-54CD-8901-295364A55CA6}"/>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2A75554D-AEC5-B0A9-710B-BA03EB8362B5}"/>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0F443B5F-C460-62A3-44E7-629C190D41F5}"/>
              </a:ext>
            </a:extLst>
          </p:cNvPr>
          <p:cNvSpPr>
            <a:spLocks noGrp="1"/>
          </p:cNvSpPr>
          <p:nvPr>
            <p:ph type="title"/>
          </p:nvPr>
        </p:nvSpPr>
        <p:spPr/>
        <p:txBody>
          <a:bodyPr/>
          <a:lstStyle/>
          <a:p>
            <a:r>
              <a:rPr lang="en-US"/>
              <a:t>Concept Selection</a:t>
            </a:r>
          </a:p>
        </p:txBody>
      </p:sp>
      <p:graphicFrame>
        <p:nvGraphicFramePr>
          <p:cNvPr id="7" name="Diagram 6">
            <a:extLst>
              <a:ext uri="{FF2B5EF4-FFF2-40B4-BE49-F238E27FC236}">
                <a16:creationId xmlns:a16="http://schemas.microsoft.com/office/drawing/2014/main" id="{EC22D809-C241-EA61-47AD-821BFD698B03}"/>
              </a:ext>
            </a:extLst>
          </p:cNvPr>
          <p:cNvGraphicFramePr/>
          <p:nvPr>
            <p:extLst>
              <p:ext uri="{D42A27DB-BD31-4B8C-83A1-F6EECF244321}">
                <p14:modId xmlns:p14="http://schemas.microsoft.com/office/powerpoint/2010/main" val="1576059673"/>
              </p:ext>
            </p:extLst>
          </p:nvPr>
        </p:nvGraphicFramePr>
        <p:xfrm>
          <a:off x="167640" y="1306730"/>
          <a:ext cx="10332720" cy="192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2" name="Group 41">
            <a:extLst>
              <a:ext uri="{FF2B5EF4-FFF2-40B4-BE49-F238E27FC236}">
                <a16:creationId xmlns:a16="http://schemas.microsoft.com/office/drawing/2014/main" id="{DEAEA89C-10FD-08E0-BE9E-CE8DA0940D7C}"/>
              </a:ext>
            </a:extLst>
          </p:cNvPr>
          <p:cNvGrpSpPr/>
          <p:nvPr/>
        </p:nvGrpSpPr>
        <p:grpSpPr>
          <a:xfrm>
            <a:off x="1176346" y="3128613"/>
            <a:ext cx="8300056" cy="3114872"/>
            <a:chOff x="622805" y="1584948"/>
            <a:chExt cx="8300056" cy="3114872"/>
          </a:xfrm>
        </p:grpSpPr>
        <p:grpSp>
          <p:nvGrpSpPr>
            <p:cNvPr id="43" name="Group 42">
              <a:extLst>
                <a:ext uri="{FF2B5EF4-FFF2-40B4-BE49-F238E27FC236}">
                  <a16:creationId xmlns:a16="http://schemas.microsoft.com/office/drawing/2014/main" id="{D78678F6-9199-DBE7-E335-A50B1E828193}"/>
                </a:ext>
              </a:extLst>
            </p:cNvPr>
            <p:cNvGrpSpPr/>
            <p:nvPr/>
          </p:nvGrpSpPr>
          <p:grpSpPr>
            <a:xfrm>
              <a:off x="622805" y="1584948"/>
              <a:ext cx="8300056" cy="1489676"/>
              <a:chOff x="622805" y="1584948"/>
              <a:chExt cx="8300056" cy="1489676"/>
            </a:xfrm>
          </p:grpSpPr>
          <p:grpSp>
            <p:nvGrpSpPr>
              <p:cNvPr id="54" name="Group 53">
                <a:extLst>
                  <a:ext uri="{FF2B5EF4-FFF2-40B4-BE49-F238E27FC236}">
                    <a16:creationId xmlns:a16="http://schemas.microsoft.com/office/drawing/2014/main" id="{CAFC2051-C91D-5F41-E7FC-D2CE8528AB23}"/>
                  </a:ext>
                </a:extLst>
              </p:cNvPr>
              <p:cNvGrpSpPr/>
              <p:nvPr/>
            </p:nvGrpSpPr>
            <p:grpSpPr>
              <a:xfrm>
                <a:off x="622805" y="1584948"/>
                <a:ext cx="1552713" cy="1489676"/>
                <a:chOff x="622805" y="1600924"/>
                <a:chExt cx="1552713" cy="1489676"/>
              </a:xfrm>
            </p:grpSpPr>
            <p:pic>
              <p:nvPicPr>
                <p:cNvPr id="67" name="Picture 66">
                  <a:extLst>
                    <a:ext uri="{FF2B5EF4-FFF2-40B4-BE49-F238E27FC236}">
                      <a16:creationId xmlns:a16="http://schemas.microsoft.com/office/drawing/2014/main" id="{AA605951-0F76-A5DB-2350-083940D4A7DC}"/>
                    </a:ext>
                  </a:extLst>
                </p:cNvPr>
                <p:cNvPicPr>
                  <a:picLocks noChangeAspect="1"/>
                </p:cNvPicPr>
                <p:nvPr/>
              </p:nvPicPr>
              <p:blipFill>
                <a:blip r:embed="rId7"/>
                <a:stretch>
                  <a:fillRect/>
                </a:stretch>
              </p:blipFill>
              <p:spPr>
                <a:xfrm>
                  <a:off x="1169173" y="1788916"/>
                  <a:ext cx="459977" cy="1113693"/>
                </a:xfrm>
                <a:prstGeom prst="rect">
                  <a:avLst/>
                </a:prstGeom>
              </p:spPr>
            </p:pic>
            <p:sp>
              <p:nvSpPr>
                <p:cNvPr id="68" name="Rectangle: Rounded Corners 67">
                  <a:extLst>
                    <a:ext uri="{FF2B5EF4-FFF2-40B4-BE49-F238E27FC236}">
                      <a16:creationId xmlns:a16="http://schemas.microsoft.com/office/drawing/2014/main" id="{07EC900F-FB38-FDC8-C11F-0A726870CE6C}"/>
                    </a:ext>
                  </a:extLst>
                </p:cNvPr>
                <p:cNvSpPr/>
                <p:nvPr/>
              </p:nvSpPr>
              <p:spPr>
                <a:xfrm>
                  <a:off x="622805"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D13E9415-65FB-1BED-E856-7FAC07A3A605}"/>
                  </a:ext>
                </a:extLst>
              </p:cNvPr>
              <p:cNvGrpSpPr/>
              <p:nvPr/>
            </p:nvGrpSpPr>
            <p:grpSpPr>
              <a:xfrm>
                <a:off x="2309641" y="1584948"/>
                <a:ext cx="1552713" cy="1489676"/>
                <a:chOff x="2306536" y="1600924"/>
                <a:chExt cx="1552713" cy="1489676"/>
              </a:xfrm>
            </p:grpSpPr>
            <p:pic>
              <p:nvPicPr>
                <p:cNvPr id="65" name="Picture 64" descr="A blue and grey rolling pin&#10;&#10;Description automatically generated">
                  <a:extLst>
                    <a:ext uri="{FF2B5EF4-FFF2-40B4-BE49-F238E27FC236}">
                      <a16:creationId xmlns:a16="http://schemas.microsoft.com/office/drawing/2014/main" id="{E6AC3E91-3570-12E8-A02A-BBE7AECE7C33}"/>
                    </a:ext>
                  </a:extLst>
                </p:cNvPr>
                <p:cNvPicPr>
                  <a:picLocks noChangeAspect="1"/>
                </p:cNvPicPr>
                <p:nvPr/>
              </p:nvPicPr>
              <p:blipFill rotWithShape="1">
                <a:blip r:embed="rId8">
                  <a:extLst>
                    <a:ext uri="{28A0092B-C50C-407E-A947-70E740481C1C}">
                      <a14:useLocalDpi xmlns:a14="http://schemas.microsoft.com/office/drawing/2010/main" val="0"/>
                    </a:ext>
                  </a:extLst>
                </a:blip>
                <a:srcRect l="5793" r="11586"/>
                <a:stretch/>
              </p:blipFill>
              <p:spPr>
                <a:xfrm>
                  <a:off x="2429954" y="2040277"/>
                  <a:ext cx="1305878" cy="573052"/>
                </a:xfrm>
                <a:prstGeom prst="rect">
                  <a:avLst/>
                </a:prstGeom>
              </p:spPr>
            </p:pic>
            <p:sp>
              <p:nvSpPr>
                <p:cNvPr id="66" name="Rectangle: Rounded Corners 65">
                  <a:extLst>
                    <a:ext uri="{FF2B5EF4-FFF2-40B4-BE49-F238E27FC236}">
                      <a16:creationId xmlns:a16="http://schemas.microsoft.com/office/drawing/2014/main" id="{D3B9E4C9-625A-61E2-76F5-8E5567469049}"/>
                    </a:ext>
                  </a:extLst>
                </p:cNvPr>
                <p:cNvSpPr/>
                <p:nvPr/>
              </p:nvSpPr>
              <p:spPr>
                <a:xfrm>
                  <a:off x="2306536"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7E8DA81A-E176-6FE5-6D09-72855FDE2571}"/>
                  </a:ext>
                </a:extLst>
              </p:cNvPr>
              <p:cNvGrpSpPr/>
              <p:nvPr/>
            </p:nvGrpSpPr>
            <p:grpSpPr>
              <a:xfrm>
                <a:off x="3996477" y="1584948"/>
                <a:ext cx="1552713" cy="1489676"/>
                <a:chOff x="3990267" y="1600924"/>
                <a:chExt cx="1552713" cy="1489676"/>
              </a:xfrm>
            </p:grpSpPr>
            <p:pic>
              <p:nvPicPr>
                <p:cNvPr id="63" name="Picture 62" descr="A drawing of a robotic arm&#10;&#10;Description automatically generated">
                  <a:extLst>
                    <a:ext uri="{FF2B5EF4-FFF2-40B4-BE49-F238E27FC236}">
                      <a16:creationId xmlns:a16="http://schemas.microsoft.com/office/drawing/2014/main" id="{40E4F1AE-4D4F-F465-7BB6-CFD8C7D66608}"/>
                    </a:ext>
                  </a:extLst>
                </p:cNvPr>
                <p:cNvPicPr>
                  <a:picLocks noChangeAspect="1"/>
                </p:cNvPicPr>
                <p:nvPr/>
              </p:nvPicPr>
              <p:blipFill>
                <a:blip r:embed="rId9"/>
                <a:stretch>
                  <a:fillRect/>
                </a:stretch>
              </p:blipFill>
              <p:spPr>
                <a:xfrm>
                  <a:off x="4409609" y="1800879"/>
                  <a:ext cx="714029" cy="1051847"/>
                </a:xfrm>
                <a:prstGeom prst="rect">
                  <a:avLst/>
                </a:prstGeom>
              </p:spPr>
            </p:pic>
            <p:sp>
              <p:nvSpPr>
                <p:cNvPr id="64" name="Rectangle: Rounded Corners 63">
                  <a:extLst>
                    <a:ext uri="{FF2B5EF4-FFF2-40B4-BE49-F238E27FC236}">
                      <a16:creationId xmlns:a16="http://schemas.microsoft.com/office/drawing/2014/main" id="{A366A7E9-1D68-B6DC-0AE5-19F7CBFA25CC}"/>
                    </a:ext>
                  </a:extLst>
                </p:cNvPr>
                <p:cNvSpPr/>
                <p:nvPr/>
              </p:nvSpPr>
              <p:spPr>
                <a:xfrm>
                  <a:off x="3990267"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2E4E0BD1-B1C2-DE55-3CA0-6B9C10C71AD1}"/>
                  </a:ext>
                </a:extLst>
              </p:cNvPr>
              <p:cNvGrpSpPr/>
              <p:nvPr/>
            </p:nvGrpSpPr>
            <p:grpSpPr>
              <a:xfrm>
                <a:off x="5683313" y="1584948"/>
                <a:ext cx="1552713" cy="1489676"/>
                <a:chOff x="5673997" y="1600924"/>
                <a:chExt cx="1552713" cy="1489676"/>
              </a:xfrm>
            </p:grpSpPr>
            <p:pic>
              <p:nvPicPr>
                <p:cNvPr id="61" name="Picture 60">
                  <a:extLst>
                    <a:ext uri="{FF2B5EF4-FFF2-40B4-BE49-F238E27FC236}">
                      <a16:creationId xmlns:a16="http://schemas.microsoft.com/office/drawing/2014/main" id="{E5CE8007-4CBE-C6CC-02AF-6B634C5735DE}"/>
                    </a:ext>
                  </a:extLst>
                </p:cNvPr>
                <p:cNvPicPr>
                  <a:picLocks noChangeAspect="1"/>
                </p:cNvPicPr>
                <p:nvPr/>
              </p:nvPicPr>
              <p:blipFill>
                <a:blip r:embed="rId10"/>
                <a:stretch>
                  <a:fillRect/>
                </a:stretch>
              </p:blipFill>
              <p:spPr>
                <a:xfrm>
                  <a:off x="5865223" y="1984878"/>
                  <a:ext cx="1170261" cy="721768"/>
                </a:xfrm>
                <a:prstGeom prst="rect">
                  <a:avLst/>
                </a:prstGeom>
              </p:spPr>
            </p:pic>
            <p:sp>
              <p:nvSpPr>
                <p:cNvPr id="62" name="Rectangle: Rounded Corners 61">
                  <a:extLst>
                    <a:ext uri="{FF2B5EF4-FFF2-40B4-BE49-F238E27FC236}">
                      <a16:creationId xmlns:a16="http://schemas.microsoft.com/office/drawing/2014/main" id="{6DD09939-36A5-6360-F879-F08ECDC59070}"/>
                    </a:ext>
                  </a:extLst>
                </p:cNvPr>
                <p:cNvSpPr/>
                <p:nvPr/>
              </p:nvSpPr>
              <p:spPr>
                <a:xfrm>
                  <a:off x="5673997" y="1600924"/>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C84BF32-8613-FC53-714C-197423759A2A}"/>
                  </a:ext>
                </a:extLst>
              </p:cNvPr>
              <p:cNvGrpSpPr/>
              <p:nvPr/>
            </p:nvGrpSpPr>
            <p:grpSpPr>
              <a:xfrm>
                <a:off x="7370148" y="1584948"/>
                <a:ext cx="1552713" cy="1489676"/>
                <a:chOff x="7370148" y="1568972"/>
                <a:chExt cx="1552713" cy="1489676"/>
              </a:xfrm>
            </p:grpSpPr>
            <p:pic>
              <p:nvPicPr>
                <p:cNvPr id="59" name="Picture 58">
                  <a:extLst>
                    <a:ext uri="{FF2B5EF4-FFF2-40B4-BE49-F238E27FC236}">
                      <a16:creationId xmlns:a16="http://schemas.microsoft.com/office/drawing/2014/main" id="{CB454257-5246-4B1D-A527-21F096E04119}"/>
                    </a:ext>
                  </a:extLst>
                </p:cNvPr>
                <p:cNvPicPr>
                  <a:picLocks noChangeAspect="1"/>
                </p:cNvPicPr>
                <p:nvPr/>
              </p:nvPicPr>
              <p:blipFill>
                <a:blip r:embed="rId11"/>
                <a:stretch>
                  <a:fillRect/>
                </a:stretch>
              </p:blipFill>
              <p:spPr>
                <a:xfrm>
                  <a:off x="7922114" y="1725592"/>
                  <a:ext cx="448782" cy="1233400"/>
                </a:xfrm>
                <a:prstGeom prst="rect">
                  <a:avLst/>
                </a:prstGeom>
              </p:spPr>
            </p:pic>
            <p:sp>
              <p:nvSpPr>
                <p:cNvPr id="60" name="Rectangle: Rounded Corners 59">
                  <a:extLst>
                    <a:ext uri="{FF2B5EF4-FFF2-40B4-BE49-F238E27FC236}">
                      <a16:creationId xmlns:a16="http://schemas.microsoft.com/office/drawing/2014/main" id="{FF08AA47-8B06-0ACD-D0DB-181555B3E286}"/>
                    </a:ext>
                  </a:extLst>
                </p:cNvPr>
                <p:cNvSpPr/>
                <p:nvPr/>
              </p:nvSpPr>
              <p:spPr>
                <a:xfrm>
                  <a:off x="7370148" y="1568972"/>
                  <a:ext cx="1552713" cy="1489676"/>
                </a:xfrm>
                <a:prstGeom prst="roundRect">
                  <a:avLst/>
                </a:prstGeom>
                <a:noFill/>
                <a:ln w="5715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D971A3F1-46A6-EFBD-5C2A-A2264F6558CD}"/>
                </a:ext>
              </a:extLst>
            </p:cNvPr>
            <p:cNvGrpSpPr/>
            <p:nvPr/>
          </p:nvGrpSpPr>
          <p:grpSpPr>
            <a:xfrm>
              <a:off x="2312746" y="3210144"/>
              <a:ext cx="4920174" cy="1489676"/>
              <a:chOff x="2306536" y="3210144"/>
              <a:chExt cx="4920174" cy="1489676"/>
            </a:xfrm>
          </p:grpSpPr>
          <p:grpSp>
            <p:nvGrpSpPr>
              <p:cNvPr id="45" name="Group 44">
                <a:extLst>
                  <a:ext uri="{FF2B5EF4-FFF2-40B4-BE49-F238E27FC236}">
                    <a16:creationId xmlns:a16="http://schemas.microsoft.com/office/drawing/2014/main" id="{12BEDB4C-EC5A-F526-2A57-B07B9C7D4A1E}"/>
                  </a:ext>
                </a:extLst>
              </p:cNvPr>
              <p:cNvGrpSpPr/>
              <p:nvPr/>
            </p:nvGrpSpPr>
            <p:grpSpPr>
              <a:xfrm>
                <a:off x="2306536" y="3210144"/>
                <a:ext cx="1552713" cy="1489676"/>
                <a:chOff x="2306536" y="3210144"/>
                <a:chExt cx="1552713" cy="1489676"/>
              </a:xfrm>
            </p:grpSpPr>
            <p:pic>
              <p:nvPicPr>
                <p:cNvPr id="52" name="Picture 51">
                  <a:extLst>
                    <a:ext uri="{FF2B5EF4-FFF2-40B4-BE49-F238E27FC236}">
                      <a16:creationId xmlns:a16="http://schemas.microsoft.com/office/drawing/2014/main" id="{D793B061-5F38-B875-AD83-AC8B9A9A6ADD}"/>
                    </a:ext>
                  </a:extLst>
                </p:cNvPr>
                <p:cNvPicPr>
                  <a:picLocks noChangeAspect="1"/>
                </p:cNvPicPr>
                <p:nvPr/>
              </p:nvPicPr>
              <p:blipFill>
                <a:blip r:embed="rId12"/>
                <a:stretch>
                  <a:fillRect/>
                </a:stretch>
              </p:blipFill>
              <p:spPr>
                <a:xfrm>
                  <a:off x="2429954" y="3717192"/>
                  <a:ext cx="1308677" cy="370093"/>
                </a:xfrm>
                <a:prstGeom prst="rect">
                  <a:avLst/>
                </a:prstGeom>
              </p:spPr>
            </p:pic>
            <p:sp>
              <p:nvSpPr>
                <p:cNvPr id="53" name="Rectangle: Rounded Corners 52">
                  <a:extLst>
                    <a:ext uri="{FF2B5EF4-FFF2-40B4-BE49-F238E27FC236}">
                      <a16:creationId xmlns:a16="http://schemas.microsoft.com/office/drawing/2014/main" id="{356A1E53-DD92-F77E-624B-D1408D06E987}"/>
                    </a:ext>
                  </a:extLst>
                </p:cNvPr>
                <p:cNvSpPr/>
                <p:nvPr/>
              </p:nvSpPr>
              <p:spPr>
                <a:xfrm>
                  <a:off x="2306536"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D9012335-5A25-8056-1347-C4B8C65F7946}"/>
                  </a:ext>
                </a:extLst>
              </p:cNvPr>
              <p:cNvGrpSpPr/>
              <p:nvPr/>
            </p:nvGrpSpPr>
            <p:grpSpPr>
              <a:xfrm>
                <a:off x="3990266" y="3210144"/>
                <a:ext cx="1552713" cy="1489676"/>
                <a:chOff x="3990267" y="3210144"/>
                <a:chExt cx="1552713" cy="1489676"/>
              </a:xfrm>
            </p:grpSpPr>
            <p:pic>
              <p:nvPicPr>
                <p:cNvPr id="50" name="Picture 49">
                  <a:extLst>
                    <a:ext uri="{FF2B5EF4-FFF2-40B4-BE49-F238E27FC236}">
                      <a16:creationId xmlns:a16="http://schemas.microsoft.com/office/drawing/2014/main" id="{3ABC9CA4-5C87-3B21-148A-18B842105B4C}"/>
                    </a:ext>
                  </a:extLst>
                </p:cNvPr>
                <p:cNvPicPr>
                  <a:picLocks noChangeAspect="1"/>
                </p:cNvPicPr>
                <p:nvPr/>
              </p:nvPicPr>
              <p:blipFill>
                <a:blip r:embed="rId13"/>
                <a:stretch>
                  <a:fillRect/>
                </a:stretch>
              </p:blipFill>
              <p:spPr>
                <a:xfrm>
                  <a:off x="4128987" y="3791516"/>
                  <a:ext cx="1275272" cy="326932"/>
                </a:xfrm>
                <a:prstGeom prst="rect">
                  <a:avLst/>
                </a:prstGeom>
              </p:spPr>
            </p:pic>
            <p:sp>
              <p:nvSpPr>
                <p:cNvPr id="51" name="Rectangle: Rounded Corners 50">
                  <a:extLst>
                    <a:ext uri="{FF2B5EF4-FFF2-40B4-BE49-F238E27FC236}">
                      <a16:creationId xmlns:a16="http://schemas.microsoft.com/office/drawing/2014/main" id="{022A9CE0-E779-4A89-AA2B-8BF3157BAE20}"/>
                    </a:ext>
                  </a:extLst>
                </p:cNvPr>
                <p:cNvSpPr/>
                <p:nvPr/>
              </p:nvSpPr>
              <p:spPr>
                <a:xfrm>
                  <a:off x="3990267"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8B9A4FB8-53A0-74E5-7776-ABB0C728684E}"/>
                  </a:ext>
                </a:extLst>
              </p:cNvPr>
              <p:cNvGrpSpPr/>
              <p:nvPr/>
            </p:nvGrpSpPr>
            <p:grpSpPr>
              <a:xfrm>
                <a:off x="5673997" y="3210144"/>
                <a:ext cx="1552713" cy="1489676"/>
                <a:chOff x="5673997" y="3210144"/>
                <a:chExt cx="1552713" cy="1489676"/>
              </a:xfrm>
            </p:grpSpPr>
            <p:pic>
              <p:nvPicPr>
                <p:cNvPr id="48" name="Picture 47">
                  <a:extLst>
                    <a:ext uri="{FF2B5EF4-FFF2-40B4-BE49-F238E27FC236}">
                      <a16:creationId xmlns:a16="http://schemas.microsoft.com/office/drawing/2014/main" id="{0F0556BC-A946-0D94-B995-8E810F89ABDE}"/>
                    </a:ext>
                  </a:extLst>
                </p:cNvPr>
                <p:cNvPicPr>
                  <a:picLocks noChangeAspect="1"/>
                </p:cNvPicPr>
                <p:nvPr/>
              </p:nvPicPr>
              <p:blipFill>
                <a:blip r:embed="rId14"/>
                <a:stretch>
                  <a:fillRect/>
                </a:stretch>
              </p:blipFill>
              <p:spPr>
                <a:xfrm>
                  <a:off x="5770375" y="3521669"/>
                  <a:ext cx="1359956" cy="625261"/>
                </a:xfrm>
                <a:prstGeom prst="rect">
                  <a:avLst/>
                </a:prstGeom>
              </p:spPr>
            </p:pic>
            <p:sp>
              <p:nvSpPr>
                <p:cNvPr id="49" name="Rectangle: Rounded Corners 48">
                  <a:extLst>
                    <a:ext uri="{FF2B5EF4-FFF2-40B4-BE49-F238E27FC236}">
                      <a16:creationId xmlns:a16="http://schemas.microsoft.com/office/drawing/2014/main" id="{1268199A-703B-28AC-446F-23162E7C5A05}"/>
                    </a:ext>
                  </a:extLst>
                </p:cNvPr>
                <p:cNvSpPr/>
                <p:nvPr/>
              </p:nvSpPr>
              <p:spPr>
                <a:xfrm>
                  <a:off x="5673997" y="3210144"/>
                  <a:ext cx="1552713" cy="148967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extBox 1">
            <a:extLst>
              <a:ext uri="{FF2B5EF4-FFF2-40B4-BE49-F238E27FC236}">
                <a16:creationId xmlns:a16="http://schemas.microsoft.com/office/drawing/2014/main" id="{5AC133C8-8ABC-0CF0-4A5B-594703A6A1CA}"/>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37439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Selected Concept </a:t>
            </a:r>
          </a:p>
        </p:txBody>
      </p:sp>
      <p:pic>
        <p:nvPicPr>
          <p:cNvPr id="6" name="Content Placeholder 5" descr="A diagram of a mechanical device&#10;&#10;Description automatically generated">
            <a:extLst>
              <a:ext uri="{FF2B5EF4-FFF2-40B4-BE49-F238E27FC236}">
                <a16:creationId xmlns:a16="http://schemas.microsoft.com/office/drawing/2014/main" id="{3E33AB7F-C643-EDA2-F48B-5D7F365224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81083"/>
            <a:ext cx="6387496" cy="2389024"/>
          </a:xfrm>
          <a:prstGeom prst="rect">
            <a:avLst/>
          </a:prstGeom>
        </p:spPr>
      </p:pic>
      <p:sp>
        <p:nvSpPr>
          <p:cNvPr id="56" name="Ribbon: Tilted Down 55">
            <a:extLst>
              <a:ext uri="{FF2B5EF4-FFF2-40B4-BE49-F238E27FC236}">
                <a16:creationId xmlns:a16="http://schemas.microsoft.com/office/drawing/2014/main" id="{62F7DFEE-CCF3-C18F-FD39-0EA045F21B33}"/>
              </a:ext>
            </a:extLst>
          </p:cNvPr>
          <p:cNvSpPr/>
          <p:nvPr/>
        </p:nvSpPr>
        <p:spPr>
          <a:xfrm flipH="1">
            <a:off x="743625" y="4460246"/>
            <a:ext cx="4900246" cy="902289"/>
          </a:xfrm>
          <a:prstGeom prst="ribbon">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Horizontal Lathe</a:t>
            </a:r>
          </a:p>
        </p:txBody>
      </p:sp>
      <p:grpSp>
        <p:nvGrpSpPr>
          <p:cNvPr id="74" name="Group 73">
            <a:extLst>
              <a:ext uri="{FF2B5EF4-FFF2-40B4-BE49-F238E27FC236}">
                <a16:creationId xmlns:a16="http://schemas.microsoft.com/office/drawing/2014/main" id="{89E9A671-EF1E-11D5-47E0-EADD1C7CFF75}"/>
              </a:ext>
            </a:extLst>
          </p:cNvPr>
          <p:cNvGrpSpPr/>
          <p:nvPr/>
        </p:nvGrpSpPr>
        <p:grpSpPr>
          <a:xfrm>
            <a:off x="6232228" y="1420311"/>
            <a:ext cx="4389120" cy="1188720"/>
            <a:chOff x="6232228" y="1420311"/>
            <a:chExt cx="4389120" cy="1188720"/>
          </a:xfrm>
        </p:grpSpPr>
        <p:graphicFrame>
          <p:nvGraphicFramePr>
            <p:cNvPr id="59" name="Diagram 58">
              <a:extLst>
                <a:ext uri="{FF2B5EF4-FFF2-40B4-BE49-F238E27FC236}">
                  <a16:creationId xmlns:a16="http://schemas.microsoft.com/office/drawing/2014/main" id="{2DD82E77-2173-594B-9308-C32BC1863B63}"/>
                </a:ext>
              </a:extLst>
            </p:cNvPr>
            <p:cNvGraphicFramePr/>
            <p:nvPr>
              <p:extLst>
                <p:ext uri="{D42A27DB-BD31-4B8C-83A1-F6EECF244321}">
                  <p14:modId xmlns:p14="http://schemas.microsoft.com/office/powerpoint/2010/main" val="1643100750"/>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 name="Picture 68" descr="A black background with a black square&#10;&#10;Description automatically generated with medium confidence">
              <a:extLst>
                <a:ext uri="{FF2B5EF4-FFF2-40B4-BE49-F238E27FC236}">
                  <a16:creationId xmlns:a16="http://schemas.microsoft.com/office/drawing/2014/main" id="{61E11CD2-5AB0-05D9-5974-2764A69F4297}"/>
                </a:ext>
              </a:extLst>
            </p:cNvPr>
            <p:cNvPicPr>
              <a:picLocks noChangeAspect="1"/>
            </p:cNvPicPr>
            <p:nvPr/>
          </p:nvPicPr>
          <p:blipFill>
            <a:blip r:embed="rId8"/>
            <a:stretch>
              <a:fillRect/>
            </a:stretch>
          </p:blipFill>
          <p:spPr>
            <a:xfrm>
              <a:off x="6337707" y="1756764"/>
              <a:ext cx="515815" cy="515815"/>
            </a:xfrm>
            <a:prstGeom prst="rect">
              <a:avLst/>
            </a:prstGeom>
          </p:spPr>
        </p:pic>
      </p:grpSp>
      <p:grpSp>
        <p:nvGrpSpPr>
          <p:cNvPr id="75" name="Group 74">
            <a:extLst>
              <a:ext uri="{FF2B5EF4-FFF2-40B4-BE49-F238E27FC236}">
                <a16:creationId xmlns:a16="http://schemas.microsoft.com/office/drawing/2014/main" id="{7F9C4F41-C846-E3F0-4F7E-4F0D56BDF7CB}"/>
              </a:ext>
            </a:extLst>
          </p:cNvPr>
          <p:cNvGrpSpPr/>
          <p:nvPr/>
        </p:nvGrpSpPr>
        <p:grpSpPr>
          <a:xfrm>
            <a:off x="6232228" y="2301003"/>
            <a:ext cx="4389120" cy="1188720"/>
            <a:chOff x="6232228" y="2301003"/>
            <a:chExt cx="4389120" cy="1188720"/>
          </a:xfrm>
        </p:grpSpPr>
        <p:graphicFrame>
          <p:nvGraphicFramePr>
            <p:cNvPr id="65" name="Diagram 64">
              <a:extLst>
                <a:ext uri="{FF2B5EF4-FFF2-40B4-BE49-F238E27FC236}">
                  <a16:creationId xmlns:a16="http://schemas.microsoft.com/office/drawing/2014/main" id="{1AE53D6B-808C-D274-2140-8CAD92425F3A}"/>
                </a:ext>
              </a:extLst>
            </p:cNvPr>
            <p:cNvGraphicFramePr/>
            <p:nvPr>
              <p:extLst>
                <p:ext uri="{D42A27DB-BD31-4B8C-83A1-F6EECF244321}">
                  <p14:modId xmlns:p14="http://schemas.microsoft.com/office/powerpoint/2010/main" val="168571219"/>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0" name="Picture 69" descr="A black background with a black square&#10;&#10;Description automatically generated with medium confidence">
              <a:extLst>
                <a:ext uri="{FF2B5EF4-FFF2-40B4-BE49-F238E27FC236}">
                  <a16:creationId xmlns:a16="http://schemas.microsoft.com/office/drawing/2014/main" id="{D7F8C96D-BA10-D69F-171A-0A27F6A493E3}"/>
                </a:ext>
              </a:extLst>
            </p:cNvPr>
            <p:cNvPicPr>
              <a:picLocks noChangeAspect="1"/>
            </p:cNvPicPr>
            <p:nvPr/>
          </p:nvPicPr>
          <p:blipFill>
            <a:blip r:embed="rId14"/>
            <a:stretch>
              <a:fillRect/>
            </a:stretch>
          </p:blipFill>
          <p:spPr>
            <a:xfrm>
              <a:off x="6308211" y="2615485"/>
              <a:ext cx="559757" cy="559757"/>
            </a:xfrm>
            <a:prstGeom prst="rect">
              <a:avLst/>
            </a:prstGeom>
          </p:spPr>
        </p:pic>
      </p:grpSp>
      <p:grpSp>
        <p:nvGrpSpPr>
          <p:cNvPr id="76" name="Group 75">
            <a:extLst>
              <a:ext uri="{FF2B5EF4-FFF2-40B4-BE49-F238E27FC236}">
                <a16:creationId xmlns:a16="http://schemas.microsoft.com/office/drawing/2014/main" id="{85111E05-5C13-D319-BBBF-775AF3AA667C}"/>
              </a:ext>
            </a:extLst>
          </p:cNvPr>
          <p:cNvGrpSpPr/>
          <p:nvPr/>
        </p:nvGrpSpPr>
        <p:grpSpPr>
          <a:xfrm>
            <a:off x="6232228" y="3181695"/>
            <a:ext cx="4389120" cy="1188720"/>
            <a:chOff x="6232228" y="3181695"/>
            <a:chExt cx="4389120" cy="1188720"/>
          </a:xfrm>
        </p:grpSpPr>
        <p:graphicFrame>
          <p:nvGraphicFramePr>
            <p:cNvPr id="66" name="Diagram 65">
              <a:extLst>
                <a:ext uri="{FF2B5EF4-FFF2-40B4-BE49-F238E27FC236}">
                  <a16:creationId xmlns:a16="http://schemas.microsoft.com/office/drawing/2014/main" id="{8235A079-D222-3FE2-6FA6-7CA66B697005}"/>
                </a:ext>
              </a:extLst>
            </p:cNvPr>
            <p:cNvGraphicFramePr/>
            <p:nvPr>
              <p:extLst>
                <p:ext uri="{D42A27DB-BD31-4B8C-83A1-F6EECF244321}">
                  <p14:modId xmlns:p14="http://schemas.microsoft.com/office/powerpoint/2010/main" val="2681676907"/>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71" name="Picture 70" descr="A black background with a black square&#10;&#10;Description automatically generated with medium confidence">
              <a:extLst>
                <a:ext uri="{FF2B5EF4-FFF2-40B4-BE49-F238E27FC236}">
                  <a16:creationId xmlns:a16="http://schemas.microsoft.com/office/drawing/2014/main" id="{42A5401A-CD93-D50C-951E-DB9E024090CC}"/>
                </a:ext>
              </a:extLst>
            </p:cNvPr>
            <p:cNvPicPr>
              <a:picLocks noChangeAspect="1"/>
            </p:cNvPicPr>
            <p:nvPr/>
          </p:nvPicPr>
          <p:blipFill>
            <a:blip r:embed="rId20"/>
            <a:stretch>
              <a:fillRect/>
            </a:stretch>
          </p:blipFill>
          <p:spPr>
            <a:xfrm>
              <a:off x="6252714" y="3433155"/>
              <a:ext cx="685800" cy="685800"/>
            </a:xfrm>
            <a:prstGeom prst="rect">
              <a:avLst/>
            </a:prstGeom>
          </p:spPr>
        </p:pic>
      </p:grpSp>
      <p:grpSp>
        <p:nvGrpSpPr>
          <p:cNvPr id="77" name="Group 76">
            <a:extLst>
              <a:ext uri="{FF2B5EF4-FFF2-40B4-BE49-F238E27FC236}">
                <a16:creationId xmlns:a16="http://schemas.microsoft.com/office/drawing/2014/main" id="{DC17D5F9-E154-8A42-C52F-C6037C8C0CD7}"/>
              </a:ext>
            </a:extLst>
          </p:cNvPr>
          <p:cNvGrpSpPr/>
          <p:nvPr/>
        </p:nvGrpSpPr>
        <p:grpSpPr>
          <a:xfrm>
            <a:off x="6232228" y="4062387"/>
            <a:ext cx="4389120" cy="1188720"/>
            <a:chOff x="6232228" y="4062387"/>
            <a:chExt cx="4389120" cy="1188720"/>
          </a:xfrm>
        </p:grpSpPr>
        <p:graphicFrame>
          <p:nvGraphicFramePr>
            <p:cNvPr id="67" name="Diagram 66">
              <a:extLst>
                <a:ext uri="{FF2B5EF4-FFF2-40B4-BE49-F238E27FC236}">
                  <a16:creationId xmlns:a16="http://schemas.microsoft.com/office/drawing/2014/main" id="{70250A49-13A3-9D4D-65C1-CF632E0E8746}"/>
                </a:ext>
              </a:extLst>
            </p:cNvPr>
            <p:cNvGraphicFramePr/>
            <p:nvPr>
              <p:extLst>
                <p:ext uri="{D42A27DB-BD31-4B8C-83A1-F6EECF244321}">
                  <p14:modId xmlns:p14="http://schemas.microsoft.com/office/powerpoint/2010/main" val="3742649484"/>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72" name="Picture 71" descr="A black background with a black square&#10;&#10;Description automatically generated with medium confidence">
              <a:extLst>
                <a:ext uri="{FF2B5EF4-FFF2-40B4-BE49-F238E27FC236}">
                  <a16:creationId xmlns:a16="http://schemas.microsoft.com/office/drawing/2014/main" id="{018C04CC-EB16-9D23-B153-216C5E8FF0D2}"/>
                </a:ext>
              </a:extLst>
            </p:cNvPr>
            <p:cNvPicPr>
              <a:picLocks noChangeAspect="1"/>
            </p:cNvPicPr>
            <p:nvPr/>
          </p:nvPicPr>
          <p:blipFill>
            <a:blip r:embed="rId26"/>
            <a:stretch>
              <a:fillRect/>
            </a:stretch>
          </p:blipFill>
          <p:spPr>
            <a:xfrm>
              <a:off x="6311716" y="4382681"/>
              <a:ext cx="548133" cy="548133"/>
            </a:xfrm>
            <a:prstGeom prst="rect">
              <a:avLst/>
            </a:prstGeom>
          </p:spPr>
        </p:pic>
      </p:grpSp>
      <p:grpSp>
        <p:nvGrpSpPr>
          <p:cNvPr id="78" name="Group 77">
            <a:extLst>
              <a:ext uri="{FF2B5EF4-FFF2-40B4-BE49-F238E27FC236}">
                <a16:creationId xmlns:a16="http://schemas.microsoft.com/office/drawing/2014/main" id="{73C0B6EA-59E8-19FD-D7BC-24EF954C65E3}"/>
              </a:ext>
            </a:extLst>
          </p:cNvPr>
          <p:cNvGrpSpPr/>
          <p:nvPr/>
        </p:nvGrpSpPr>
        <p:grpSpPr>
          <a:xfrm>
            <a:off x="6232228" y="4943078"/>
            <a:ext cx="4389120" cy="1188720"/>
            <a:chOff x="6232228" y="4943078"/>
            <a:chExt cx="4389120" cy="1188720"/>
          </a:xfrm>
        </p:grpSpPr>
        <p:graphicFrame>
          <p:nvGraphicFramePr>
            <p:cNvPr id="68" name="Diagram 67">
              <a:extLst>
                <a:ext uri="{FF2B5EF4-FFF2-40B4-BE49-F238E27FC236}">
                  <a16:creationId xmlns:a16="http://schemas.microsoft.com/office/drawing/2014/main" id="{D82BEB2D-04EC-8BFF-39C4-974AFC4FFD14}"/>
                </a:ext>
              </a:extLst>
            </p:cNvPr>
            <p:cNvGraphicFramePr/>
            <p:nvPr>
              <p:extLst>
                <p:ext uri="{D42A27DB-BD31-4B8C-83A1-F6EECF244321}">
                  <p14:modId xmlns:p14="http://schemas.microsoft.com/office/powerpoint/2010/main" val="2118844875"/>
                </p:ext>
              </p:extLst>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pic>
          <p:nvPicPr>
            <p:cNvPr id="73" name="Picture 72" descr="Adaptability Icons - Free SVG &amp; PNG Adaptability Images - Noun Project">
              <a:extLst>
                <a:ext uri="{FF2B5EF4-FFF2-40B4-BE49-F238E27FC236}">
                  <a16:creationId xmlns:a16="http://schemas.microsoft.com/office/drawing/2014/main" id="{B5E6E854-7EA8-26E2-F55D-CB618D9DDA2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308057" y="5247783"/>
              <a:ext cx="579310" cy="57931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537060CF-CCDF-40AB-E360-59893CDD602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240365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ppt_x"/>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ppt_x"/>
                                          </p:val>
                                        </p:tav>
                                        <p:tav tm="100000">
                                          <p:val>
                                            <p:strVal val="#ppt_x"/>
                                          </p:val>
                                        </p:tav>
                                      </p:tavLst>
                                    </p:anim>
                                    <p:anim calcmode="lin" valueType="num">
                                      <p:cBhvr additive="base">
                                        <p:cTn id="2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ppt_x"/>
                                          </p:val>
                                        </p:tav>
                                        <p:tav tm="100000">
                                          <p:val>
                                            <p:strVal val="#ppt_x"/>
                                          </p:val>
                                        </p:tav>
                                      </p:tavLst>
                                    </p:anim>
                                    <p:anim calcmode="lin" valueType="num">
                                      <p:cBhvr additive="base">
                                        <p:cTn id="3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F460D6-FFE5-922B-A17B-5FEDA4E0621C}"/>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31618EF2-3DF9-18EE-179D-5B7123E4BC8B}"/>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9C52D20C-68A9-22A2-1692-6474B5CEFD40}"/>
              </a:ext>
            </a:extLst>
          </p:cNvPr>
          <p:cNvSpPr>
            <a:spLocks noGrp="1"/>
          </p:cNvSpPr>
          <p:nvPr>
            <p:ph type="title"/>
          </p:nvPr>
        </p:nvSpPr>
        <p:spPr/>
        <p:txBody>
          <a:bodyPr/>
          <a:lstStyle/>
          <a:p>
            <a:r>
              <a:rPr lang="en-US"/>
              <a:t>Initial Design</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34AFE1F5-89BB-C93C-9FA9-A48EBCD098DF}"/>
                  </a:ext>
                </a:extLst>
              </p:cNvPr>
              <p:cNvGraphicFramePr>
                <a:graphicFrameLocks noChangeAspect="1"/>
              </p:cNvGraphicFramePr>
              <p:nvPr>
                <p:extLst>
                  <p:ext uri="{D42A27DB-BD31-4B8C-83A1-F6EECF244321}">
                    <p14:modId xmlns:p14="http://schemas.microsoft.com/office/powerpoint/2010/main" val="761637650"/>
                  </p:ext>
                </p:extLst>
              </p:nvPr>
            </p:nvGraphicFramePr>
            <p:xfrm>
              <a:off x="4890628" y="2089475"/>
              <a:ext cx="6128373" cy="2679049"/>
            </p:xfrm>
            <a:graphic>
              <a:graphicData uri="http://schemas.microsoft.com/office/drawing/2017/model3d">
                <am3d:model3d r:embed="rId2">
                  <am3d:spPr>
                    <a:xfrm>
                      <a:off x="0" y="0"/>
                      <a:ext cx="6128373" cy="2679049"/>
                    </a:xfrm>
                    <a:prstGeom prst="rect">
                      <a:avLst/>
                    </a:prstGeom>
                  </am3d:spPr>
                  <am3d:camera>
                    <am3d:pos x="0" y="0" z="48492987"/>
                    <am3d:up dx="0" dy="36000000" dz="0"/>
                    <am3d:lookAt x="0" y="0" z="0"/>
                    <am3d:perspective fov="2700000"/>
                  </am3d:camera>
                  <am3d:trans>
                    <am3d:meterPerModelUnit n="571427" d="1000000"/>
                    <am3d:preTrans dx="7445375" dy="956832" dz="0"/>
                    <am3d:scale>
                      <am3d:sx n="1000000" d="1000000"/>
                      <am3d:sy n="1000000" d="1000000"/>
                      <am3d:sz n="1000000" d="1000000"/>
                    </am3d:scale>
                    <am3d:rot ax="1734946" ay="1076684" az="579522"/>
                    <am3d:postTrans dx="0" dy="0" dz="0"/>
                  </am3d:trans>
                  <am3d:raster rName="Office3DRenderer" rVer="16.0.8326">
                    <am3d:blip r:embed="rId3"/>
                  </am3d:raster>
                  <am3d:objViewport viewportSz="65344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34AFE1F5-89BB-C93C-9FA9-A48EBCD098DF}"/>
                  </a:ext>
                </a:extLst>
              </p:cNvPr>
              <p:cNvPicPr>
                <a:picLocks noGrp="1" noRot="1" noChangeAspect="1" noMove="1" noResize="1" noEditPoints="1" noAdjustHandles="1" noChangeArrowheads="1" noChangeShapeType="1" noCrop="1"/>
              </p:cNvPicPr>
              <p:nvPr/>
            </p:nvPicPr>
            <p:blipFill>
              <a:blip r:embed="rId3"/>
              <a:stretch>
                <a:fillRect/>
              </a:stretch>
            </p:blipFill>
            <p:spPr>
              <a:xfrm>
                <a:off x="4890628" y="2089475"/>
                <a:ext cx="6128373" cy="2679049"/>
              </a:xfrm>
              <a:prstGeom prst="rect">
                <a:avLst/>
              </a:prstGeom>
            </p:spPr>
          </p:pic>
        </mc:Fallback>
      </mc:AlternateContent>
      <p:grpSp>
        <p:nvGrpSpPr>
          <p:cNvPr id="35" name="Group 34">
            <a:extLst>
              <a:ext uri="{FF2B5EF4-FFF2-40B4-BE49-F238E27FC236}">
                <a16:creationId xmlns:a16="http://schemas.microsoft.com/office/drawing/2014/main" id="{6115F364-4583-86AE-13A9-9B306CAF58D5}"/>
              </a:ext>
            </a:extLst>
          </p:cNvPr>
          <p:cNvGrpSpPr/>
          <p:nvPr/>
        </p:nvGrpSpPr>
        <p:grpSpPr>
          <a:xfrm>
            <a:off x="318627" y="1959536"/>
            <a:ext cx="4428449" cy="1188720"/>
            <a:chOff x="6192899" y="1420311"/>
            <a:chExt cx="4428449" cy="1188720"/>
          </a:xfrm>
        </p:grpSpPr>
        <p:graphicFrame>
          <p:nvGraphicFramePr>
            <p:cNvPr id="10" name="Diagram 9">
              <a:extLst>
                <a:ext uri="{FF2B5EF4-FFF2-40B4-BE49-F238E27FC236}">
                  <a16:creationId xmlns:a16="http://schemas.microsoft.com/office/drawing/2014/main" id="{8864DBB8-D0CA-FA0B-BD53-ABE01CB076D6}"/>
                </a:ext>
              </a:extLst>
            </p:cNvPr>
            <p:cNvGraphicFramePr/>
            <p:nvPr>
              <p:extLst>
                <p:ext uri="{D42A27DB-BD31-4B8C-83A1-F6EECF244321}">
                  <p14:modId xmlns:p14="http://schemas.microsoft.com/office/powerpoint/2010/main" val="3944181348"/>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TextBox 24">
              <a:extLst>
                <a:ext uri="{FF2B5EF4-FFF2-40B4-BE49-F238E27FC236}">
                  <a16:creationId xmlns:a16="http://schemas.microsoft.com/office/drawing/2014/main" id="{EEF3532A-50E4-6278-7898-86B074AEA12D}"/>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34" name="Group 33">
            <a:extLst>
              <a:ext uri="{FF2B5EF4-FFF2-40B4-BE49-F238E27FC236}">
                <a16:creationId xmlns:a16="http://schemas.microsoft.com/office/drawing/2014/main" id="{967D4AF0-7E34-C360-2A4C-A1F3AD2D05B7}"/>
              </a:ext>
            </a:extLst>
          </p:cNvPr>
          <p:cNvGrpSpPr/>
          <p:nvPr/>
        </p:nvGrpSpPr>
        <p:grpSpPr>
          <a:xfrm>
            <a:off x="318627" y="2787780"/>
            <a:ext cx="4428449" cy="1188720"/>
            <a:chOff x="6192899" y="2301003"/>
            <a:chExt cx="4428449" cy="1188720"/>
          </a:xfrm>
        </p:grpSpPr>
        <p:graphicFrame>
          <p:nvGraphicFramePr>
            <p:cNvPr id="14" name="Diagram 13">
              <a:extLst>
                <a:ext uri="{FF2B5EF4-FFF2-40B4-BE49-F238E27FC236}">
                  <a16:creationId xmlns:a16="http://schemas.microsoft.com/office/drawing/2014/main" id="{321F72F5-2A2D-E104-8478-1B242D66CB0B}"/>
                </a:ext>
              </a:extLst>
            </p:cNvPr>
            <p:cNvGraphicFramePr/>
            <p:nvPr>
              <p:extLst>
                <p:ext uri="{D42A27DB-BD31-4B8C-83A1-F6EECF244321}">
                  <p14:modId xmlns:p14="http://schemas.microsoft.com/office/powerpoint/2010/main" val="527655411"/>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7" name="TextBox 26">
              <a:extLst>
                <a:ext uri="{FF2B5EF4-FFF2-40B4-BE49-F238E27FC236}">
                  <a16:creationId xmlns:a16="http://schemas.microsoft.com/office/drawing/2014/main" id="{5E3D753F-150F-E9A0-E301-4901334B7468}"/>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33" name="Group 32">
            <a:extLst>
              <a:ext uri="{FF2B5EF4-FFF2-40B4-BE49-F238E27FC236}">
                <a16:creationId xmlns:a16="http://schemas.microsoft.com/office/drawing/2014/main" id="{DAFD5A5A-D5E1-F30A-2BA1-E6FB98247753}"/>
              </a:ext>
            </a:extLst>
          </p:cNvPr>
          <p:cNvGrpSpPr/>
          <p:nvPr/>
        </p:nvGrpSpPr>
        <p:grpSpPr>
          <a:xfrm>
            <a:off x="318627" y="3616024"/>
            <a:ext cx="4428449" cy="1188720"/>
            <a:chOff x="6192899" y="3181695"/>
            <a:chExt cx="4428449" cy="1188720"/>
          </a:xfrm>
        </p:grpSpPr>
        <p:graphicFrame>
          <p:nvGraphicFramePr>
            <p:cNvPr id="17" name="Diagram 16">
              <a:extLst>
                <a:ext uri="{FF2B5EF4-FFF2-40B4-BE49-F238E27FC236}">
                  <a16:creationId xmlns:a16="http://schemas.microsoft.com/office/drawing/2014/main" id="{02D2FF39-5696-873A-62BC-3FFE1DEBF54E}"/>
                </a:ext>
              </a:extLst>
            </p:cNvPr>
            <p:cNvGraphicFramePr/>
            <p:nvPr>
              <p:extLst>
                <p:ext uri="{D42A27DB-BD31-4B8C-83A1-F6EECF244321}">
                  <p14:modId xmlns:p14="http://schemas.microsoft.com/office/powerpoint/2010/main" val="3431999627"/>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8" name="TextBox 27">
              <a:extLst>
                <a:ext uri="{FF2B5EF4-FFF2-40B4-BE49-F238E27FC236}">
                  <a16:creationId xmlns:a16="http://schemas.microsoft.com/office/drawing/2014/main" id="{EE7267ED-4AAB-3B2C-7311-C58B34695D14}"/>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32" name="Group 31">
            <a:extLst>
              <a:ext uri="{FF2B5EF4-FFF2-40B4-BE49-F238E27FC236}">
                <a16:creationId xmlns:a16="http://schemas.microsoft.com/office/drawing/2014/main" id="{232D58FD-042B-E66A-6957-5CC88BBB0354}"/>
              </a:ext>
            </a:extLst>
          </p:cNvPr>
          <p:cNvGrpSpPr/>
          <p:nvPr/>
        </p:nvGrpSpPr>
        <p:grpSpPr>
          <a:xfrm>
            <a:off x="318627" y="4444268"/>
            <a:ext cx="4428449" cy="1188720"/>
            <a:chOff x="6192899" y="4062387"/>
            <a:chExt cx="4428449" cy="1188720"/>
          </a:xfrm>
        </p:grpSpPr>
        <p:graphicFrame>
          <p:nvGraphicFramePr>
            <p:cNvPr id="20" name="Diagram 19">
              <a:extLst>
                <a:ext uri="{FF2B5EF4-FFF2-40B4-BE49-F238E27FC236}">
                  <a16:creationId xmlns:a16="http://schemas.microsoft.com/office/drawing/2014/main" id="{0382B2E7-DC75-4C89-213C-0BF8BCE6544D}"/>
                </a:ext>
              </a:extLst>
            </p:cNvPr>
            <p:cNvGraphicFramePr/>
            <p:nvPr>
              <p:extLst>
                <p:ext uri="{D42A27DB-BD31-4B8C-83A1-F6EECF244321}">
                  <p14:modId xmlns:p14="http://schemas.microsoft.com/office/powerpoint/2010/main" val="1655190762"/>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29" name="TextBox 28">
              <a:extLst>
                <a:ext uri="{FF2B5EF4-FFF2-40B4-BE49-F238E27FC236}">
                  <a16:creationId xmlns:a16="http://schemas.microsoft.com/office/drawing/2014/main" id="{F4BA1A52-736A-4B55-3055-40EAF1198936}"/>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pSp>
        <p:nvGrpSpPr>
          <p:cNvPr id="31" name="Group 30">
            <a:extLst>
              <a:ext uri="{FF2B5EF4-FFF2-40B4-BE49-F238E27FC236}">
                <a16:creationId xmlns:a16="http://schemas.microsoft.com/office/drawing/2014/main" id="{3059DB82-9CB0-E2B1-CD71-1D424577C2A5}"/>
              </a:ext>
            </a:extLst>
          </p:cNvPr>
          <p:cNvGrpSpPr/>
          <p:nvPr/>
        </p:nvGrpSpPr>
        <p:grpSpPr>
          <a:xfrm>
            <a:off x="318627" y="5272511"/>
            <a:ext cx="4428449" cy="1188720"/>
            <a:chOff x="6192899" y="4943078"/>
            <a:chExt cx="4428449" cy="1188720"/>
          </a:xfrm>
        </p:grpSpPr>
        <p:graphicFrame>
          <p:nvGraphicFramePr>
            <p:cNvPr id="23" name="Diagram 22">
              <a:extLst>
                <a:ext uri="{FF2B5EF4-FFF2-40B4-BE49-F238E27FC236}">
                  <a16:creationId xmlns:a16="http://schemas.microsoft.com/office/drawing/2014/main" id="{4D1FC470-AA1A-091F-B584-7169247362DD}"/>
                </a:ext>
              </a:extLst>
            </p:cNvPr>
            <p:cNvGraphicFramePr/>
            <p:nvPr>
              <p:extLst>
                <p:ext uri="{D42A27DB-BD31-4B8C-83A1-F6EECF244321}">
                  <p14:modId xmlns:p14="http://schemas.microsoft.com/office/powerpoint/2010/main" val="1908634183"/>
                </p:ext>
              </p:extLst>
            </p:nvPr>
          </p:nvGraphicFramePr>
          <p:xfrm>
            <a:off x="6232228" y="4943078"/>
            <a:ext cx="4389120" cy="118872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30" name="TextBox 29">
              <a:extLst>
                <a:ext uri="{FF2B5EF4-FFF2-40B4-BE49-F238E27FC236}">
                  <a16:creationId xmlns:a16="http://schemas.microsoft.com/office/drawing/2014/main" id="{E1823E49-2D53-57FB-D466-6783AEB4480E}"/>
                </a:ext>
              </a:extLst>
            </p:cNvPr>
            <p:cNvSpPr txBox="1"/>
            <p:nvPr/>
          </p:nvSpPr>
          <p:spPr>
            <a:xfrm>
              <a:off x="6192899" y="5183495"/>
              <a:ext cx="795151" cy="707886"/>
            </a:xfrm>
            <a:prstGeom prst="rect">
              <a:avLst/>
            </a:prstGeom>
            <a:noFill/>
          </p:spPr>
          <p:txBody>
            <a:bodyPr wrap="square" rtlCol="0">
              <a:spAutoFit/>
            </a:bodyPr>
            <a:lstStyle/>
            <a:p>
              <a:pPr algn="ctr"/>
              <a:r>
                <a:rPr lang="en-US" sz="4000" b="1">
                  <a:solidFill>
                    <a:schemeClr val="bg1"/>
                  </a:solidFill>
                </a:rPr>
                <a:t>5</a:t>
              </a:r>
              <a:endParaRPr lang="en-US" sz="2400" b="1">
                <a:solidFill>
                  <a:schemeClr val="bg1"/>
                </a:solidFill>
              </a:endParaRPr>
            </a:p>
          </p:txBody>
        </p:sp>
      </p:grpSp>
      <p:graphicFrame>
        <p:nvGraphicFramePr>
          <p:cNvPr id="37" name="Diagram 36">
            <a:extLst>
              <a:ext uri="{FF2B5EF4-FFF2-40B4-BE49-F238E27FC236}">
                <a16:creationId xmlns:a16="http://schemas.microsoft.com/office/drawing/2014/main" id="{5F7CCDBD-0C20-70CD-0366-83BFBEA2ECB7}"/>
              </a:ext>
            </a:extLst>
          </p:cNvPr>
          <p:cNvGraphicFramePr/>
          <p:nvPr>
            <p:extLst>
              <p:ext uri="{D42A27DB-BD31-4B8C-83A1-F6EECF244321}">
                <p14:modId xmlns:p14="http://schemas.microsoft.com/office/powerpoint/2010/main" val="2882188303"/>
              </p:ext>
            </p:extLst>
          </p:nvPr>
        </p:nvGraphicFramePr>
        <p:xfrm>
          <a:off x="318627" y="1389881"/>
          <a:ext cx="4428449" cy="758954"/>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
        <p:nvSpPr>
          <p:cNvPr id="7" name="TextBox 6">
            <a:extLst>
              <a:ext uri="{FF2B5EF4-FFF2-40B4-BE49-F238E27FC236}">
                <a16:creationId xmlns:a16="http://schemas.microsoft.com/office/drawing/2014/main" id="{CC0AE2D3-A9F7-08EC-4989-BCE2EA2A9BE4}"/>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Tree>
    <p:extLst>
      <p:ext uri="{BB962C8B-B14F-4D97-AF65-F5344CB8AC3E}">
        <p14:creationId xmlns:p14="http://schemas.microsoft.com/office/powerpoint/2010/main" val="26733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1574-EB57-8202-D2A3-C74716BE187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B02219-B0F1-5054-3060-75DAC849B38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820A2AA-0863-8480-57B7-5F3DEABC16ED}"/>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8F79A767-5DE7-084E-3B2B-3B78464B0B82}"/>
              </a:ext>
            </a:extLst>
          </p:cNvPr>
          <p:cNvSpPr>
            <a:spLocks noGrp="1"/>
          </p:cNvSpPr>
          <p:nvPr>
            <p:ph type="title"/>
          </p:nvPr>
        </p:nvSpPr>
        <p:spPr/>
        <p:txBody>
          <a:bodyPr/>
          <a:lstStyle/>
          <a:p>
            <a:r>
              <a:rPr lang="en-US"/>
              <a:t>Second Design Iteration</a:t>
            </a:r>
          </a:p>
        </p:txBody>
      </p:sp>
      <p:sp>
        <p:nvSpPr>
          <p:cNvPr id="30" name="TextBox 29">
            <a:extLst>
              <a:ext uri="{FF2B5EF4-FFF2-40B4-BE49-F238E27FC236}">
                <a16:creationId xmlns:a16="http://schemas.microsoft.com/office/drawing/2014/main" id="{32FCDA3B-6371-5AD2-D02A-1FAA27E99FC6}"/>
              </a:ext>
            </a:extLst>
          </p:cNvPr>
          <p:cNvSpPr txBox="1"/>
          <p:nvPr/>
        </p:nvSpPr>
        <p:spPr>
          <a:xfrm>
            <a:off x="318627" y="5512928"/>
            <a:ext cx="795151" cy="461665"/>
          </a:xfrm>
          <a:prstGeom prst="rect">
            <a:avLst/>
          </a:prstGeom>
          <a:noFill/>
        </p:spPr>
        <p:txBody>
          <a:bodyPr wrap="square" rtlCol="0">
            <a:spAutoFit/>
          </a:bodyPr>
          <a:lstStyle/>
          <a:p>
            <a:pPr algn="ctr"/>
            <a:endParaRPr lang="en-US" sz="2400" b="1">
              <a:solidFill>
                <a:schemeClr val="bg1"/>
              </a:solidFill>
            </a:endParaRPr>
          </a:p>
        </p:txBody>
      </p:sp>
      <p:sp>
        <p:nvSpPr>
          <p:cNvPr id="15" name="TextBox 14">
            <a:extLst>
              <a:ext uri="{FF2B5EF4-FFF2-40B4-BE49-F238E27FC236}">
                <a16:creationId xmlns:a16="http://schemas.microsoft.com/office/drawing/2014/main" id="{B2B31EEF-84A9-3F5F-AC07-61083A0C637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sp>
        <p:nvSpPr>
          <p:cNvPr id="31" name="TextBox 30">
            <a:extLst>
              <a:ext uri="{FF2B5EF4-FFF2-40B4-BE49-F238E27FC236}">
                <a16:creationId xmlns:a16="http://schemas.microsoft.com/office/drawing/2014/main" id="{01CBA72F-DBD7-AE27-9DCF-B4E950982C32}"/>
              </a:ext>
            </a:extLst>
          </p:cNvPr>
          <p:cNvSpPr txBox="1"/>
          <p:nvPr/>
        </p:nvSpPr>
        <p:spPr>
          <a:xfrm>
            <a:off x="6168935" y="468365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8DE7DBCB-6B1E-78F2-7F50-2A0B1028FE56}"/>
                  </a:ext>
                </a:extLst>
              </p:cNvPr>
              <p:cNvGraphicFramePr>
                <a:graphicFrameLocks noChangeAspect="1"/>
              </p:cNvGraphicFramePr>
              <p:nvPr/>
            </p:nvGraphicFramePr>
            <p:xfrm>
              <a:off x="151372" y="1797760"/>
              <a:ext cx="5943912" cy="4114800"/>
            </p:xfrm>
            <a:graphic>
              <a:graphicData uri="http://schemas.microsoft.com/office/drawing/2017/model3d">
                <am3d:model3d r:embed="rId2">
                  <am3d:spPr>
                    <a:xfrm>
                      <a:off x="0" y="0"/>
                      <a:ext cx="5943912" cy="4114800"/>
                    </a:xfrm>
                    <a:prstGeom prst="rect">
                      <a:avLst/>
                    </a:prstGeom>
                  </am3d:spPr>
                  <am3d:camera>
                    <am3d:pos x="0" y="0" z="49215896"/>
                    <am3d:up dx="0" dy="36000000" dz="0"/>
                    <am3d:lookAt x="0" y="0" z="0"/>
                    <am3d:perspective fov="2700000"/>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3"/>
                  </am3d:raster>
                  <am3d:objViewport viewportSz="6312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8DE7DBCB-6B1E-78F2-7F50-2A0B1028FE56}"/>
                  </a:ext>
                </a:extLst>
              </p:cNvPr>
              <p:cNvPicPr>
                <a:picLocks noGrp="1" noRot="1" noChangeAspect="1" noMove="1" noResize="1" noEditPoints="1" noAdjustHandles="1" noChangeArrowheads="1" noChangeShapeType="1" noCrop="1"/>
              </p:cNvPicPr>
              <p:nvPr/>
            </p:nvPicPr>
            <p:blipFill>
              <a:blip r:embed="rId3"/>
              <a:stretch>
                <a:fillRect/>
              </a:stretch>
            </p:blipFill>
            <p:spPr>
              <a:xfrm>
                <a:off x="151372" y="1797760"/>
                <a:ext cx="5943912" cy="4114800"/>
              </a:xfrm>
              <a:prstGeom prst="rect">
                <a:avLst/>
              </a:prstGeom>
            </p:spPr>
          </p:pic>
        </mc:Fallback>
      </mc:AlternateContent>
      <p:grpSp>
        <p:nvGrpSpPr>
          <p:cNvPr id="47" name="Group 46">
            <a:extLst>
              <a:ext uri="{FF2B5EF4-FFF2-40B4-BE49-F238E27FC236}">
                <a16:creationId xmlns:a16="http://schemas.microsoft.com/office/drawing/2014/main" id="{EFCA4174-16D8-0220-9ABA-3CEC0DECBC07}"/>
              </a:ext>
            </a:extLst>
          </p:cNvPr>
          <p:cNvGrpSpPr/>
          <p:nvPr/>
        </p:nvGrpSpPr>
        <p:grpSpPr>
          <a:xfrm>
            <a:off x="6168935" y="2367415"/>
            <a:ext cx="4428449" cy="1188720"/>
            <a:chOff x="6192899" y="1420311"/>
            <a:chExt cx="4428449" cy="1188720"/>
          </a:xfrm>
        </p:grpSpPr>
        <p:graphicFrame>
          <p:nvGraphicFramePr>
            <p:cNvPr id="48" name="Diagram 47">
              <a:extLst>
                <a:ext uri="{FF2B5EF4-FFF2-40B4-BE49-F238E27FC236}">
                  <a16:creationId xmlns:a16="http://schemas.microsoft.com/office/drawing/2014/main" id="{5D76B8F2-5C8E-3E32-7951-6B628CD28A99}"/>
                </a:ext>
              </a:extLst>
            </p:cNvPr>
            <p:cNvGraphicFramePr/>
            <p:nvPr>
              <p:extLst>
                <p:ext uri="{D42A27DB-BD31-4B8C-83A1-F6EECF244321}">
                  <p14:modId xmlns:p14="http://schemas.microsoft.com/office/powerpoint/2010/main" val="3093705164"/>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9" name="TextBox 48">
              <a:extLst>
                <a:ext uri="{FF2B5EF4-FFF2-40B4-BE49-F238E27FC236}">
                  <a16:creationId xmlns:a16="http://schemas.microsoft.com/office/drawing/2014/main" id="{CB1837EC-67C7-592A-A7D9-BE51D7BEB437}"/>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50" name="Group 49">
            <a:extLst>
              <a:ext uri="{FF2B5EF4-FFF2-40B4-BE49-F238E27FC236}">
                <a16:creationId xmlns:a16="http://schemas.microsoft.com/office/drawing/2014/main" id="{93DF1DC2-82D1-562F-1C17-7F554CFC5DC4}"/>
              </a:ext>
            </a:extLst>
          </p:cNvPr>
          <p:cNvGrpSpPr/>
          <p:nvPr/>
        </p:nvGrpSpPr>
        <p:grpSpPr>
          <a:xfrm>
            <a:off x="6168935" y="3195659"/>
            <a:ext cx="4428449" cy="1188720"/>
            <a:chOff x="6192899" y="2301003"/>
            <a:chExt cx="4428449" cy="1188720"/>
          </a:xfrm>
        </p:grpSpPr>
        <p:graphicFrame>
          <p:nvGraphicFramePr>
            <p:cNvPr id="51" name="Diagram 50">
              <a:extLst>
                <a:ext uri="{FF2B5EF4-FFF2-40B4-BE49-F238E27FC236}">
                  <a16:creationId xmlns:a16="http://schemas.microsoft.com/office/drawing/2014/main" id="{16008395-F222-F476-275A-44ABF4851362}"/>
                </a:ext>
              </a:extLst>
            </p:cNvPr>
            <p:cNvGraphicFramePr/>
            <p:nvPr>
              <p:extLst>
                <p:ext uri="{D42A27DB-BD31-4B8C-83A1-F6EECF244321}">
                  <p14:modId xmlns:p14="http://schemas.microsoft.com/office/powerpoint/2010/main" val="631963603"/>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2" name="TextBox 51">
              <a:extLst>
                <a:ext uri="{FF2B5EF4-FFF2-40B4-BE49-F238E27FC236}">
                  <a16:creationId xmlns:a16="http://schemas.microsoft.com/office/drawing/2014/main" id="{48BA97EA-23D1-5C28-D2EB-1B7D6B4A9E1E}"/>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53" name="Group 52">
            <a:extLst>
              <a:ext uri="{FF2B5EF4-FFF2-40B4-BE49-F238E27FC236}">
                <a16:creationId xmlns:a16="http://schemas.microsoft.com/office/drawing/2014/main" id="{A95C2696-3E60-726C-5A3C-CD6E8EB65F19}"/>
              </a:ext>
            </a:extLst>
          </p:cNvPr>
          <p:cNvGrpSpPr/>
          <p:nvPr/>
        </p:nvGrpSpPr>
        <p:grpSpPr>
          <a:xfrm>
            <a:off x="6168935" y="4023903"/>
            <a:ext cx="4428449" cy="1188720"/>
            <a:chOff x="6192899" y="3181695"/>
            <a:chExt cx="4428449" cy="1188720"/>
          </a:xfrm>
        </p:grpSpPr>
        <p:graphicFrame>
          <p:nvGraphicFramePr>
            <p:cNvPr id="54" name="Diagram 53">
              <a:extLst>
                <a:ext uri="{FF2B5EF4-FFF2-40B4-BE49-F238E27FC236}">
                  <a16:creationId xmlns:a16="http://schemas.microsoft.com/office/drawing/2014/main" id="{F9D78FA7-CCB9-E224-AA46-680792A95A93}"/>
                </a:ext>
              </a:extLst>
            </p:cNvPr>
            <p:cNvGraphicFramePr/>
            <p:nvPr>
              <p:extLst>
                <p:ext uri="{D42A27DB-BD31-4B8C-83A1-F6EECF244321}">
                  <p14:modId xmlns:p14="http://schemas.microsoft.com/office/powerpoint/2010/main" val="34752879"/>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55" name="TextBox 54">
              <a:extLst>
                <a:ext uri="{FF2B5EF4-FFF2-40B4-BE49-F238E27FC236}">
                  <a16:creationId xmlns:a16="http://schemas.microsoft.com/office/drawing/2014/main" id="{3BF1285F-B877-8848-DA64-CE4ADAFABE5A}"/>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56" name="Group 55">
            <a:extLst>
              <a:ext uri="{FF2B5EF4-FFF2-40B4-BE49-F238E27FC236}">
                <a16:creationId xmlns:a16="http://schemas.microsoft.com/office/drawing/2014/main" id="{B35FA7FD-C24F-6ADE-5FFD-44A4C7233200}"/>
              </a:ext>
            </a:extLst>
          </p:cNvPr>
          <p:cNvGrpSpPr/>
          <p:nvPr/>
        </p:nvGrpSpPr>
        <p:grpSpPr>
          <a:xfrm>
            <a:off x="6168935" y="4852147"/>
            <a:ext cx="4428449" cy="1188720"/>
            <a:chOff x="6192899" y="4062387"/>
            <a:chExt cx="4428449" cy="1188720"/>
          </a:xfrm>
        </p:grpSpPr>
        <p:graphicFrame>
          <p:nvGraphicFramePr>
            <p:cNvPr id="57" name="Diagram 56">
              <a:extLst>
                <a:ext uri="{FF2B5EF4-FFF2-40B4-BE49-F238E27FC236}">
                  <a16:creationId xmlns:a16="http://schemas.microsoft.com/office/drawing/2014/main" id="{1253EB5F-7B19-330D-0C73-ED2BD4CBE71D}"/>
                </a:ext>
              </a:extLst>
            </p:cNvPr>
            <p:cNvGraphicFramePr/>
            <p:nvPr>
              <p:extLst>
                <p:ext uri="{D42A27DB-BD31-4B8C-83A1-F6EECF244321}">
                  <p14:modId xmlns:p14="http://schemas.microsoft.com/office/powerpoint/2010/main" val="24473823"/>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58" name="TextBox 57">
              <a:extLst>
                <a:ext uri="{FF2B5EF4-FFF2-40B4-BE49-F238E27FC236}">
                  <a16:creationId xmlns:a16="http://schemas.microsoft.com/office/drawing/2014/main" id="{7DB0E7B9-D300-A245-725E-E141EF090D02}"/>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aphicFrame>
        <p:nvGraphicFramePr>
          <p:cNvPr id="59" name="Diagram 58">
            <a:extLst>
              <a:ext uri="{FF2B5EF4-FFF2-40B4-BE49-F238E27FC236}">
                <a16:creationId xmlns:a16="http://schemas.microsoft.com/office/drawing/2014/main" id="{160E7020-2BD3-67F0-9B79-E991F91653BE}"/>
              </a:ext>
            </a:extLst>
          </p:cNvPr>
          <p:cNvGraphicFramePr/>
          <p:nvPr>
            <p:extLst>
              <p:ext uri="{D42A27DB-BD31-4B8C-83A1-F6EECF244321}">
                <p14:modId xmlns:p14="http://schemas.microsoft.com/office/powerpoint/2010/main" val="655014306"/>
              </p:ext>
            </p:extLst>
          </p:nvPr>
        </p:nvGraphicFramePr>
        <p:xfrm>
          <a:off x="6168935" y="1797760"/>
          <a:ext cx="4428449" cy="75895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364271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1574-EB57-8202-D2A3-C74716BE187C}"/>
            </a:ext>
          </a:extLst>
        </p:cNvPr>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F9AD2563-38F8-CE8A-1788-A6291B8307D4}"/>
                  </a:ext>
                </a:extLst>
              </p:cNvPr>
              <p:cNvGraphicFramePr>
                <a:graphicFrameLocks/>
              </p:cNvGraphicFramePr>
              <p:nvPr>
                <p:extLst>
                  <p:ext uri="{D42A27DB-BD31-4B8C-83A1-F6EECF244321}">
                    <p14:modId xmlns:p14="http://schemas.microsoft.com/office/powerpoint/2010/main" val="2844276130"/>
                  </p:ext>
                </p:extLst>
              </p:nvPr>
            </p:nvGraphicFramePr>
            <p:xfrm>
              <a:off x="151371" y="1791765"/>
              <a:ext cx="5943600" cy="4114800"/>
            </p:xfrm>
            <a:graphic>
              <a:graphicData uri="http://schemas.microsoft.com/office/drawing/2017/model3d">
                <am3d:model3d r:embed="rId2">
                  <am3d:spPr>
                    <a:xfrm>
                      <a:off x="0" y="0"/>
                      <a:ext cx="5943600" cy="4114800"/>
                    </a:xfrm>
                    <a:prstGeom prst="rect">
                      <a:avLst/>
                    </a:prstGeom>
                    <a:ln>
                      <a:noFill/>
                    </a:ln>
                  </am3d:spPr>
                  <am3d:camera>
                    <am3d:pos x="-14436948" y="1617521" z="49215896"/>
                    <am3d:up dx="0" dy="36000000" dz="0"/>
                    <am3d:lookAt x="-14436948" y="1617521" z="0"/>
                    <am3d:perspective fov="455693"/>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F9AD2563-38F8-CE8A-1788-A6291B8307D4}"/>
                  </a:ext>
                </a:extLst>
              </p:cNvPr>
              <p:cNvPicPr>
                <a:picLocks noGrp="1" noRot="1" noChangeAspect="1" noMove="1" noResize="1" noEditPoints="1" noAdjustHandles="1" noChangeArrowheads="1" noChangeShapeType="1" noCrop="1"/>
              </p:cNvPicPr>
              <p:nvPr/>
            </p:nvPicPr>
            <p:blipFill>
              <a:blip r:embed="rId3"/>
              <a:stretch>
                <a:fillRect/>
              </a:stretch>
            </p:blipFill>
            <p:spPr>
              <a:xfrm>
                <a:off x="151371" y="1791765"/>
                <a:ext cx="5943600" cy="4114800"/>
              </a:xfrm>
              <a:prstGeom prst="rect">
                <a:avLst/>
              </a:prstGeom>
              <a:ln>
                <a:noFill/>
              </a:ln>
            </p:spPr>
          </p:pic>
        </mc:Fallback>
      </mc:AlternateContent>
      <p:sp>
        <p:nvSpPr>
          <p:cNvPr id="3" name="Footer Placeholder 2">
            <a:extLst>
              <a:ext uri="{FF2B5EF4-FFF2-40B4-BE49-F238E27FC236}">
                <a16:creationId xmlns:a16="http://schemas.microsoft.com/office/drawing/2014/main" id="{09B02219-B0F1-5054-3060-75DAC849B38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820A2AA-0863-8480-57B7-5F3DEABC16ED}"/>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8F79A767-5DE7-084E-3B2B-3B78464B0B82}"/>
              </a:ext>
            </a:extLst>
          </p:cNvPr>
          <p:cNvSpPr>
            <a:spLocks noGrp="1"/>
          </p:cNvSpPr>
          <p:nvPr>
            <p:ph type="title"/>
          </p:nvPr>
        </p:nvSpPr>
        <p:spPr/>
        <p:txBody>
          <a:bodyPr/>
          <a:lstStyle/>
          <a:p>
            <a:r>
              <a:rPr lang="en-US"/>
              <a:t>Second Design Iteration</a:t>
            </a:r>
          </a:p>
        </p:txBody>
      </p:sp>
      <p:sp>
        <p:nvSpPr>
          <p:cNvPr id="30" name="TextBox 29">
            <a:extLst>
              <a:ext uri="{FF2B5EF4-FFF2-40B4-BE49-F238E27FC236}">
                <a16:creationId xmlns:a16="http://schemas.microsoft.com/office/drawing/2014/main" id="{32FCDA3B-6371-5AD2-D02A-1FAA27E99FC6}"/>
              </a:ext>
            </a:extLst>
          </p:cNvPr>
          <p:cNvSpPr txBox="1"/>
          <p:nvPr/>
        </p:nvSpPr>
        <p:spPr>
          <a:xfrm>
            <a:off x="318627" y="5512928"/>
            <a:ext cx="795151" cy="461665"/>
          </a:xfrm>
          <a:prstGeom prst="rect">
            <a:avLst/>
          </a:prstGeom>
          <a:noFill/>
        </p:spPr>
        <p:txBody>
          <a:bodyPr wrap="square" rtlCol="0">
            <a:spAutoFit/>
          </a:bodyPr>
          <a:lstStyle/>
          <a:p>
            <a:pPr algn="ctr"/>
            <a:endParaRPr lang="en-US" sz="2400" b="1">
              <a:solidFill>
                <a:schemeClr val="bg1"/>
              </a:solidFill>
            </a:endParaRPr>
          </a:p>
        </p:txBody>
      </p:sp>
      <p:sp>
        <p:nvSpPr>
          <p:cNvPr id="15" name="TextBox 14">
            <a:extLst>
              <a:ext uri="{FF2B5EF4-FFF2-40B4-BE49-F238E27FC236}">
                <a16:creationId xmlns:a16="http://schemas.microsoft.com/office/drawing/2014/main" id="{B2B31EEF-84A9-3F5F-AC07-61083A0C637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sp>
        <p:nvSpPr>
          <p:cNvPr id="31" name="TextBox 30">
            <a:extLst>
              <a:ext uri="{FF2B5EF4-FFF2-40B4-BE49-F238E27FC236}">
                <a16:creationId xmlns:a16="http://schemas.microsoft.com/office/drawing/2014/main" id="{01CBA72F-DBD7-AE27-9DCF-B4E950982C32}"/>
              </a:ext>
            </a:extLst>
          </p:cNvPr>
          <p:cNvSpPr txBox="1"/>
          <p:nvPr/>
        </p:nvSpPr>
        <p:spPr>
          <a:xfrm>
            <a:off x="6168935" y="468365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nvGrpSpPr>
          <p:cNvPr id="33" name="Group 32">
            <a:extLst>
              <a:ext uri="{FF2B5EF4-FFF2-40B4-BE49-F238E27FC236}">
                <a16:creationId xmlns:a16="http://schemas.microsoft.com/office/drawing/2014/main" id="{01522586-A075-B57D-C0E2-1FABF79FC7DD}"/>
              </a:ext>
            </a:extLst>
          </p:cNvPr>
          <p:cNvGrpSpPr/>
          <p:nvPr/>
        </p:nvGrpSpPr>
        <p:grpSpPr>
          <a:xfrm>
            <a:off x="6168935" y="2367415"/>
            <a:ext cx="4428449" cy="1188720"/>
            <a:chOff x="6192899" y="1420311"/>
            <a:chExt cx="4428449" cy="1188720"/>
          </a:xfrm>
        </p:grpSpPr>
        <p:graphicFrame>
          <p:nvGraphicFramePr>
            <p:cNvPr id="34" name="Diagram 33">
              <a:extLst>
                <a:ext uri="{FF2B5EF4-FFF2-40B4-BE49-F238E27FC236}">
                  <a16:creationId xmlns:a16="http://schemas.microsoft.com/office/drawing/2014/main" id="{072D439C-B0F7-0E1F-F0B7-0E48C00FC61C}"/>
                </a:ext>
              </a:extLst>
            </p:cNvPr>
            <p:cNvGraphicFramePr/>
            <p:nvPr>
              <p:extLst>
                <p:ext uri="{D42A27DB-BD31-4B8C-83A1-F6EECF244321}">
                  <p14:modId xmlns:p14="http://schemas.microsoft.com/office/powerpoint/2010/main" val="2149581182"/>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TextBox 34">
              <a:extLst>
                <a:ext uri="{FF2B5EF4-FFF2-40B4-BE49-F238E27FC236}">
                  <a16:creationId xmlns:a16="http://schemas.microsoft.com/office/drawing/2014/main" id="{2B8D8947-F748-8DD2-4B29-701AD12C0492}"/>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36" name="Group 35">
            <a:extLst>
              <a:ext uri="{FF2B5EF4-FFF2-40B4-BE49-F238E27FC236}">
                <a16:creationId xmlns:a16="http://schemas.microsoft.com/office/drawing/2014/main" id="{E64CC76B-ABF0-BFFF-3835-534E2B13959C}"/>
              </a:ext>
            </a:extLst>
          </p:cNvPr>
          <p:cNvGrpSpPr/>
          <p:nvPr/>
        </p:nvGrpSpPr>
        <p:grpSpPr>
          <a:xfrm>
            <a:off x="6168935" y="3195659"/>
            <a:ext cx="4428449" cy="1188720"/>
            <a:chOff x="6192899" y="2301003"/>
            <a:chExt cx="4428449" cy="1188720"/>
          </a:xfrm>
        </p:grpSpPr>
        <p:graphicFrame>
          <p:nvGraphicFramePr>
            <p:cNvPr id="38" name="Diagram 37">
              <a:extLst>
                <a:ext uri="{FF2B5EF4-FFF2-40B4-BE49-F238E27FC236}">
                  <a16:creationId xmlns:a16="http://schemas.microsoft.com/office/drawing/2014/main" id="{4E06591E-3651-E96F-6422-65DFAC8C9B0F}"/>
                </a:ext>
              </a:extLst>
            </p:cNvPr>
            <p:cNvGraphicFramePr/>
            <p:nvPr>
              <p:extLst>
                <p:ext uri="{D42A27DB-BD31-4B8C-83A1-F6EECF244321}">
                  <p14:modId xmlns:p14="http://schemas.microsoft.com/office/powerpoint/2010/main" val="936182094"/>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9" name="TextBox 38">
              <a:extLst>
                <a:ext uri="{FF2B5EF4-FFF2-40B4-BE49-F238E27FC236}">
                  <a16:creationId xmlns:a16="http://schemas.microsoft.com/office/drawing/2014/main" id="{2AC46F01-0F25-D3ED-B9F4-7D282F40218B}"/>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40" name="Group 39">
            <a:extLst>
              <a:ext uri="{FF2B5EF4-FFF2-40B4-BE49-F238E27FC236}">
                <a16:creationId xmlns:a16="http://schemas.microsoft.com/office/drawing/2014/main" id="{1577247D-A5BC-3179-FDE4-0EF552771A4F}"/>
              </a:ext>
            </a:extLst>
          </p:cNvPr>
          <p:cNvGrpSpPr/>
          <p:nvPr/>
        </p:nvGrpSpPr>
        <p:grpSpPr>
          <a:xfrm>
            <a:off x="6168935" y="4023903"/>
            <a:ext cx="4428449" cy="1188720"/>
            <a:chOff x="6192899" y="3181695"/>
            <a:chExt cx="4428449" cy="1188720"/>
          </a:xfrm>
        </p:grpSpPr>
        <p:graphicFrame>
          <p:nvGraphicFramePr>
            <p:cNvPr id="41" name="Diagram 40">
              <a:extLst>
                <a:ext uri="{FF2B5EF4-FFF2-40B4-BE49-F238E27FC236}">
                  <a16:creationId xmlns:a16="http://schemas.microsoft.com/office/drawing/2014/main" id="{68151C32-7ECA-8F78-0CCA-386E0CE54BB6}"/>
                </a:ext>
              </a:extLst>
            </p:cNvPr>
            <p:cNvGraphicFramePr/>
            <p:nvPr>
              <p:extLst>
                <p:ext uri="{D42A27DB-BD31-4B8C-83A1-F6EECF244321}">
                  <p14:modId xmlns:p14="http://schemas.microsoft.com/office/powerpoint/2010/main" val="2471567079"/>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2" name="TextBox 41">
              <a:extLst>
                <a:ext uri="{FF2B5EF4-FFF2-40B4-BE49-F238E27FC236}">
                  <a16:creationId xmlns:a16="http://schemas.microsoft.com/office/drawing/2014/main" id="{9BDDD67E-00EE-5953-D428-AEEFB2DC989A}"/>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43" name="Group 42">
            <a:extLst>
              <a:ext uri="{FF2B5EF4-FFF2-40B4-BE49-F238E27FC236}">
                <a16:creationId xmlns:a16="http://schemas.microsoft.com/office/drawing/2014/main" id="{56992CF6-EDA6-742F-C7B7-898EA75CEFFD}"/>
              </a:ext>
            </a:extLst>
          </p:cNvPr>
          <p:cNvGrpSpPr/>
          <p:nvPr/>
        </p:nvGrpSpPr>
        <p:grpSpPr>
          <a:xfrm>
            <a:off x="6168935" y="4852147"/>
            <a:ext cx="4428449" cy="1188720"/>
            <a:chOff x="6192899" y="4062387"/>
            <a:chExt cx="4428449" cy="1188720"/>
          </a:xfrm>
        </p:grpSpPr>
        <p:graphicFrame>
          <p:nvGraphicFramePr>
            <p:cNvPr id="44" name="Diagram 43">
              <a:extLst>
                <a:ext uri="{FF2B5EF4-FFF2-40B4-BE49-F238E27FC236}">
                  <a16:creationId xmlns:a16="http://schemas.microsoft.com/office/drawing/2014/main" id="{CA57C7BC-4135-8F7D-1729-F661AB56F88F}"/>
                </a:ext>
              </a:extLst>
            </p:cNvPr>
            <p:cNvGraphicFramePr/>
            <p:nvPr>
              <p:extLst>
                <p:ext uri="{D42A27DB-BD31-4B8C-83A1-F6EECF244321}">
                  <p14:modId xmlns:p14="http://schemas.microsoft.com/office/powerpoint/2010/main" val="1975451409"/>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45" name="TextBox 44">
              <a:extLst>
                <a:ext uri="{FF2B5EF4-FFF2-40B4-BE49-F238E27FC236}">
                  <a16:creationId xmlns:a16="http://schemas.microsoft.com/office/drawing/2014/main" id="{5FADED30-FCDA-9160-FF0B-091A251D8FFB}"/>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aphicFrame>
        <p:nvGraphicFramePr>
          <p:cNvPr id="46" name="Diagram 45">
            <a:extLst>
              <a:ext uri="{FF2B5EF4-FFF2-40B4-BE49-F238E27FC236}">
                <a16:creationId xmlns:a16="http://schemas.microsoft.com/office/drawing/2014/main" id="{82F2DA1C-550C-19C5-D3BA-5919073617F5}"/>
              </a:ext>
            </a:extLst>
          </p:cNvPr>
          <p:cNvGraphicFramePr/>
          <p:nvPr>
            <p:extLst>
              <p:ext uri="{D42A27DB-BD31-4B8C-83A1-F6EECF244321}">
                <p14:modId xmlns:p14="http://schemas.microsoft.com/office/powerpoint/2010/main" val="223646389"/>
              </p:ext>
            </p:extLst>
          </p:nvPr>
        </p:nvGraphicFramePr>
        <p:xfrm>
          <a:off x="6168935" y="1797760"/>
          <a:ext cx="4428449" cy="75895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3122882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1574-EB57-8202-D2A3-C74716BE187C}"/>
            </a:ext>
          </a:extLst>
        </p:cNvPr>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F9AD2563-38F8-CE8A-1788-A6291B8307D4}"/>
                  </a:ext>
                </a:extLst>
              </p:cNvPr>
              <p:cNvGraphicFramePr>
                <a:graphicFrameLocks/>
              </p:cNvGraphicFramePr>
              <p:nvPr/>
            </p:nvGraphicFramePr>
            <p:xfrm>
              <a:off x="151371" y="1791765"/>
              <a:ext cx="5943600" cy="4114800"/>
            </p:xfrm>
            <a:graphic>
              <a:graphicData uri="http://schemas.microsoft.com/office/drawing/2017/model3d">
                <am3d:model3d r:embed="rId2">
                  <am3d:spPr>
                    <a:xfrm>
                      <a:off x="0" y="0"/>
                      <a:ext cx="5943600" cy="4114800"/>
                    </a:xfrm>
                    <a:prstGeom prst="rect">
                      <a:avLst/>
                    </a:prstGeom>
                    <a:ln>
                      <a:noFill/>
                    </a:ln>
                  </am3d:spPr>
                  <am3d:camera>
                    <am3d:pos x="-14436948" y="1617521" z="49215896"/>
                    <am3d:up dx="0" dy="36000000" dz="0"/>
                    <am3d:lookAt x="-14436948" y="1617521" z="0"/>
                    <am3d:perspective fov="455693"/>
                  </am3d:camera>
                  <am3d:trans>
                    <am3d:meterPerModelUnit n="811358" d="1000000"/>
                    <am3d:preTrans dx="6551592" dy="172493" dz="3395217"/>
                    <am3d:scale>
                      <am3d:sx n="1000000" d="1000000"/>
                      <am3d:sy n="1000000" d="1000000"/>
                      <am3d:sz n="1000000" d="1000000"/>
                    </am3d:scale>
                    <am3d:rot ax="-6591911" ay="-90899" az="10548819"/>
                    <am3d:postTrans dx="0" dy="0"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F9AD2563-38F8-CE8A-1788-A6291B8307D4}"/>
                  </a:ext>
                </a:extLst>
              </p:cNvPr>
              <p:cNvPicPr>
                <a:picLocks noGrp="1" noRot="1" noChangeAspect="1" noMove="1" noResize="1" noEditPoints="1" noAdjustHandles="1" noChangeArrowheads="1" noChangeShapeType="1" noCrop="1"/>
              </p:cNvPicPr>
              <p:nvPr/>
            </p:nvPicPr>
            <p:blipFill>
              <a:blip r:embed="rId3"/>
              <a:stretch>
                <a:fillRect/>
              </a:stretch>
            </p:blipFill>
            <p:spPr>
              <a:xfrm>
                <a:off x="151371" y="1791765"/>
                <a:ext cx="5943600" cy="4114800"/>
              </a:xfrm>
              <a:prstGeom prst="rect">
                <a:avLst/>
              </a:prstGeom>
              <a:ln>
                <a:noFill/>
              </a:ln>
            </p:spPr>
          </p:pic>
        </mc:Fallback>
      </mc:AlternateContent>
      <p:sp>
        <p:nvSpPr>
          <p:cNvPr id="3" name="Footer Placeholder 2">
            <a:extLst>
              <a:ext uri="{FF2B5EF4-FFF2-40B4-BE49-F238E27FC236}">
                <a16:creationId xmlns:a16="http://schemas.microsoft.com/office/drawing/2014/main" id="{09B02219-B0F1-5054-3060-75DAC849B38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820A2AA-0863-8480-57B7-5F3DEABC16ED}"/>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8F79A767-5DE7-084E-3B2B-3B78464B0B82}"/>
              </a:ext>
            </a:extLst>
          </p:cNvPr>
          <p:cNvSpPr>
            <a:spLocks noGrp="1"/>
          </p:cNvSpPr>
          <p:nvPr>
            <p:ph type="title"/>
          </p:nvPr>
        </p:nvSpPr>
        <p:spPr/>
        <p:txBody>
          <a:bodyPr/>
          <a:lstStyle/>
          <a:p>
            <a:r>
              <a:rPr lang="en-US"/>
              <a:t>Second Design Iteration</a:t>
            </a:r>
          </a:p>
        </p:txBody>
      </p:sp>
      <p:sp>
        <p:nvSpPr>
          <p:cNvPr id="30" name="TextBox 29">
            <a:extLst>
              <a:ext uri="{FF2B5EF4-FFF2-40B4-BE49-F238E27FC236}">
                <a16:creationId xmlns:a16="http://schemas.microsoft.com/office/drawing/2014/main" id="{32FCDA3B-6371-5AD2-D02A-1FAA27E99FC6}"/>
              </a:ext>
            </a:extLst>
          </p:cNvPr>
          <p:cNvSpPr txBox="1"/>
          <p:nvPr/>
        </p:nvSpPr>
        <p:spPr>
          <a:xfrm>
            <a:off x="318627" y="5512928"/>
            <a:ext cx="795151" cy="461665"/>
          </a:xfrm>
          <a:prstGeom prst="rect">
            <a:avLst/>
          </a:prstGeom>
          <a:noFill/>
        </p:spPr>
        <p:txBody>
          <a:bodyPr wrap="square" rtlCol="0">
            <a:spAutoFit/>
          </a:bodyPr>
          <a:lstStyle/>
          <a:p>
            <a:pPr algn="ctr"/>
            <a:endParaRPr lang="en-US" sz="2400" b="1">
              <a:solidFill>
                <a:schemeClr val="bg1"/>
              </a:solidFill>
            </a:endParaRPr>
          </a:p>
        </p:txBody>
      </p:sp>
      <p:sp>
        <p:nvSpPr>
          <p:cNvPr id="15" name="TextBox 14">
            <a:extLst>
              <a:ext uri="{FF2B5EF4-FFF2-40B4-BE49-F238E27FC236}">
                <a16:creationId xmlns:a16="http://schemas.microsoft.com/office/drawing/2014/main" id="{B2B31EEF-84A9-3F5F-AC07-61083A0C637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sp>
        <p:nvSpPr>
          <p:cNvPr id="31" name="TextBox 30">
            <a:extLst>
              <a:ext uri="{FF2B5EF4-FFF2-40B4-BE49-F238E27FC236}">
                <a16:creationId xmlns:a16="http://schemas.microsoft.com/office/drawing/2014/main" id="{01CBA72F-DBD7-AE27-9DCF-B4E950982C32}"/>
              </a:ext>
            </a:extLst>
          </p:cNvPr>
          <p:cNvSpPr txBox="1"/>
          <p:nvPr/>
        </p:nvSpPr>
        <p:spPr>
          <a:xfrm>
            <a:off x="6168935" y="468365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nvGrpSpPr>
          <p:cNvPr id="33" name="Group 32">
            <a:extLst>
              <a:ext uri="{FF2B5EF4-FFF2-40B4-BE49-F238E27FC236}">
                <a16:creationId xmlns:a16="http://schemas.microsoft.com/office/drawing/2014/main" id="{01522586-A075-B57D-C0E2-1FABF79FC7DD}"/>
              </a:ext>
            </a:extLst>
          </p:cNvPr>
          <p:cNvGrpSpPr/>
          <p:nvPr/>
        </p:nvGrpSpPr>
        <p:grpSpPr>
          <a:xfrm>
            <a:off x="6168935" y="2367415"/>
            <a:ext cx="4428449" cy="1188720"/>
            <a:chOff x="6192899" y="1420311"/>
            <a:chExt cx="4428449" cy="1188720"/>
          </a:xfrm>
        </p:grpSpPr>
        <p:graphicFrame>
          <p:nvGraphicFramePr>
            <p:cNvPr id="34" name="Diagram 33">
              <a:extLst>
                <a:ext uri="{FF2B5EF4-FFF2-40B4-BE49-F238E27FC236}">
                  <a16:creationId xmlns:a16="http://schemas.microsoft.com/office/drawing/2014/main" id="{072D439C-B0F7-0E1F-F0B7-0E48C00FC61C}"/>
                </a:ext>
              </a:extLst>
            </p:cNvPr>
            <p:cNvGraphicFramePr/>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TextBox 34">
              <a:extLst>
                <a:ext uri="{FF2B5EF4-FFF2-40B4-BE49-F238E27FC236}">
                  <a16:creationId xmlns:a16="http://schemas.microsoft.com/office/drawing/2014/main" id="{2B8D8947-F748-8DD2-4B29-701AD12C0492}"/>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36" name="Group 35">
            <a:extLst>
              <a:ext uri="{FF2B5EF4-FFF2-40B4-BE49-F238E27FC236}">
                <a16:creationId xmlns:a16="http://schemas.microsoft.com/office/drawing/2014/main" id="{E64CC76B-ABF0-BFFF-3835-534E2B13959C}"/>
              </a:ext>
            </a:extLst>
          </p:cNvPr>
          <p:cNvGrpSpPr/>
          <p:nvPr/>
        </p:nvGrpSpPr>
        <p:grpSpPr>
          <a:xfrm>
            <a:off x="6168935" y="3195659"/>
            <a:ext cx="4428449" cy="1188720"/>
            <a:chOff x="6192899" y="2301003"/>
            <a:chExt cx="4428449" cy="1188720"/>
          </a:xfrm>
        </p:grpSpPr>
        <p:graphicFrame>
          <p:nvGraphicFramePr>
            <p:cNvPr id="38" name="Diagram 37">
              <a:extLst>
                <a:ext uri="{FF2B5EF4-FFF2-40B4-BE49-F238E27FC236}">
                  <a16:creationId xmlns:a16="http://schemas.microsoft.com/office/drawing/2014/main" id="{4E06591E-3651-E96F-6422-65DFAC8C9B0F}"/>
                </a:ext>
              </a:extLst>
            </p:cNvPr>
            <p:cNvGraphicFramePr/>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9" name="TextBox 38">
              <a:extLst>
                <a:ext uri="{FF2B5EF4-FFF2-40B4-BE49-F238E27FC236}">
                  <a16:creationId xmlns:a16="http://schemas.microsoft.com/office/drawing/2014/main" id="{2AC46F01-0F25-D3ED-B9F4-7D282F40218B}"/>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40" name="Group 39">
            <a:extLst>
              <a:ext uri="{FF2B5EF4-FFF2-40B4-BE49-F238E27FC236}">
                <a16:creationId xmlns:a16="http://schemas.microsoft.com/office/drawing/2014/main" id="{1577247D-A5BC-3179-FDE4-0EF552771A4F}"/>
              </a:ext>
            </a:extLst>
          </p:cNvPr>
          <p:cNvGrpSpPr/>
          <p:nvPr/>
        </p:nvGrpSpPr>
        <p:grpSpPr>
          <a:xfrm>
            <a:off x="6168935" y="4023903"/>
            <a:ext cx="4428449" cy="1188720"/>
            <a:chOff x="6192899" y="3181695"/>
            <a:chExt cx="4428449" cy="1188720"/>
          </a:xfrm>
        </p:grpSpPr>
        <p:graphicFrame>
          <p:nvGraphicFramePr>
            <p:cNvPr id="41" name="Diagram 40">
              <a:extLst>
                <a:ext uri="{FF2B5EF4-FFF2-40B4-BE49-F238E27FC236}">
                  <a16:creationId xmlns:a16="http://schemas.microsoft.com/office/drawing/2014/main" id="{68151C32-7ECA-8F78-0CCA-386E0CE54BB6}"/>
                </a:ext>
              </a:extLst>
            </p:cNvPr>
            <p:cNvGraphicFramePr/>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2" name="TextBox 41">
              <a:extLst>
                <a:ext uri="{FF2B5EF4-FFF2-40B4-BE49-F238E27FC236}">
                  <a16:creationId xmlns:a16="http://schemas.microsoft.com/office/drawing/2014/main" id="{9BDDD67E-00EE-5953-D428-AEEFB2DC989A}"/>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43" name="Group 42">
            <a:extLst>
              <a:ext uri="{FF2B5EF4-FFF2-40B4-BE49-F238E27FC236}">
                <a16:creationId xmlns:a16="http://schemas.microsoft.com/office/drawing/2014/main" id="{56992CF6-EDA6-742F-C7B7-898EA75CEFFD}"/>
              </a:ext>
            </a:extLst>
          </p:cNvPr>
          <p:cNvGrpSpPr/>
          <p:nvPr/>
        </p:nvGrpSpPr>
        <p:grpSpPr>
          <a:xfrm>
            <a:off x="6168935" y="4852147"/>
            <a:ext cx="4428449" cy="1188720"/>
            <a:chOff x="6192899" y="4062387"/>
            <a:chExt cx="4428449" cy="1188720"/>
          </a:xfrm>
        </p:grpSpPr>
        <p:graphicFrame>
          <p:nvGraphicFramePr>
            <p:cNvPr id="44" name="Diagram 43">
              <a:extLst>
                <a:ext uri="{FF2B5EF4-FFF2-40B4-BE49-F238E27FC236}">
                  <a16:creationId xmlns:a16="http://schemas.microsoft.com/office/drawing/2014/main" id="{CA57C7BC-4135-8F7D-1729-F661AB56F88F}"/>
                </a:ext>
              </a:extLst>
            </p:cNvPr>
            <p:cNvGraphicFramePr/>
            <p:nvPr>
              <p:extLst>
                <p:ext uri="{D42A27DB-BD31-4B8C-83A1-F6EECF244321}">
                  <p14:modId xmlns:p14="http://schemas.microsoft.com/office/powerpoint/2010/main" val="3147050654"/>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45" name="TextBox 44">
              <a:extLst>
                <a:ext uri="{FF2B5EF4-FFF2-40B4-BE49-F238E27FC236}">
                  <a16:creationId xmlns:a16="http://schemas.microsoft.com/office/drawing/2014/main" id="{5FADED30-FCDA-9160-FF0B-091A251D8FFB}"/>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aphicFrame>
        <p:nvGraphicFramePr>
          <p:cNvPr id="46" name="Diagram 45">
            <a:extLst>
              <a:ext uri="{FF2B5EF4-FFF2-40B4-BE49-F238E27FC236}">
                <a16:creationId xmlns:a16="http://schemas.microsoft.com/office/drawing/2014/main" id="{82F2DA1C-550C-19C5-D3BA-5919073617F5}"/>
              </a:ext>
            </a:extLst>
          </p:cNvPr>
          <p:cNvGraphicFramePr/>
          <p:nvPr/>
        </p:nvGraphicFramePr>
        <p:xfrm>
          <a:off x="6168935" y="1797760"/>
          <a:ext cx="4428449" cy="75895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1648608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1574-EB57-8202-D2A3-C74716BE187C}"/>
            </a:ext>
          </a:extLst>
        </p:cNvPr>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9706C481-E5CF-97B5-99B4-0DDB71D92471}"/>
                  </a:ext>
                </a:extLst>
              </p:cNvPr>
              <p:cNvGraphicFramePr>
                <a:graphicFrameLocks/>
              </p:cNvGraphicFramePr>
              <p:nvPr>
                <p:extLst>
                  <p:ext uri="{D42A27DB-BD31-4B8C-83A1-F6EECF244321}">
                    <p14:modId xmlns:p14="http://schemas.microsoft.com/office/powerpoint/2010/main" val="698252659"/>
                  </p:ext>
                </p:extLst>
              </p:nvPr>
            </p:nvGraphicFramePr>
            <p:xfrm>
              <a:off x="151371" y="1791765"/>
              <a:ext cx="5943600" cy="4114800"/>
            </p:xfrm>
            <a:graphic>
              <a:graphicData uri="http://schemas.microsoft.com/office/drawing/2017/model3d">
                <am3d:model3d r:embed="rId2">
                  <am3d:spPr>
                    <a:xfrm>
                      <a:off x="0" y="0"/>
                      <a:ext cx="5943600" cy="4114800"/>
                    </a:xfrm>
                    <a:prstGeom prst="rect">
                      <a:avLst/>
                    </a:prstGeom>
                    <a:ln>
                      <a:noFill/>
                    </a:ln>
                  </am3d:spPr>
                  <am3d:camera>
                    <am3d:pos x="-33884752" y="2541328" z="49215896"/>
                    <am3d:up dx="0" dy="36000000" dz="0"/>
                    <am3d:lookAt x="-33884752" y="2541328" z="0"/>
                    <am3d:perspective fov="691460"/>
                  </am3d:camera>
                  <am3d:trans>
                    <am3d:meterPerModelUnit n="811358" d="1000000"/>
                    <am3d:preTrans dx="21134905" dy="-107938" dz="2596929"/>
                    <am3d:scale>
                      <am3d:sx n="1000000" d="1000000"/>
                      <am3d:sy n="1000000" d="1000000"/>
                      <am3d:sz n="1000000" d="1000000"/>
                    </am3d:scale>
                    <am3d:rot ax="8678515" ay="-384588" az="271755"/>
                    <am3d:postTrans dx="-33977153" dy="1956216"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9706C481-E5CF-97B5-99B4-0DDB71D92471}"/>
                  </a:ext>
                </a:extLst>
              </p:cNvPr>
              <p:cNvPicPr>
                <a:picLocks noGrp="1" noRot="1" noChangeAspect="1" noMove="1" noResize="1" noEditPoints="1" noAdjustHandles="1" noChangeArrowheads="1" noChangeShapeType="1" noCrop="1"/>
              </p:cNvPicPr>
              <p:nvPr/>
            </p:nvPicPr>
            <p:blipFill>
              <a:blip r:embed="rId3"/>
              <a:stretch>
                <a:fillRect/>
              </a:stretch>
            </p:blipFill>
            <p:spPr>
              <a:xfrm>
                <a:off x="151371" y="1791765"/>
                <a:ext cx="5943600" cy="4114800"/>
              </a:xfrm>
              <a:prstGeom prst="rect">
                <a:avLst/>
              </a:prstGeom>
              <a:ln>
                <a:noFill/>
              </a:ln>
            </p:spPr>
          </p:pic>
        </mc:Fallback>
      </mc:AlternateContent>
      <p:sp>
        <p:nvSpPr>
          <p:cNvPr id="3" name="Footer Placeholder 2">
            <a:extLst>
              <a:ext uri="{FF2B5EF4-FFF2-40B4-BE49-F238E27FC236}">
                <a16:creationId xmlns:a16="http://schemas.microsoft.com/office/drawing/2014/main" id="{09B02219-B0F1-5054-3060-75DAC849B38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820A2AA-0863-8480-57B7-5F3DEABC16ED}"/>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8F79A767-5DE7-084E-3B2B-3B78464B0B82}"/>
              </a:ext>
            </a:extLst>
          </p:cNvPr>
          <p:cNvSpPr>
            <a:spLocks noGrp="1"/>
          </p:cNvSpPr>
          <p:nvPr>
            <p:ph type="title"/>
          </p:nvPr>
        </p:nvSpPr>
        <p:spPr/>
        <p:txBody>
          <a:bodyPr/>
          <a:lstStyle/>
          <a:p>
            <a:r>
              <a:rPr lang="en-US"/>
              <a:t>Second Design Iteration</a:t>
            </a:r>
          </a:p>
        </p:txBody>
      </p:sp>
      <p:sp>
        <p:nvSpPr>
          <p:cNvPr id="30" name="TextBox 29">
            <a:extLst>
              <a:ext uri="{FF2B5EF4-FFF2-40B4-BE49-F238E27FC236}">
                <a16:creationId xmlns:a16="http://schemas.microsoft.com/office/drawing/2014/main" id="{32FCDA3B-6371-5AD2-D02A-1FAA27E99FC6}"/>
              </a:ext>
            </a:extLst>
          </p:cNvPr>
          <p:cNvSpPr txBox="1"/>
          <p:nvPr/>
        </p:nvSpPr>
        <p:spPr>
          <a:xfrm>
            <a:off x="318627" y="5512928"/>
            <a:ext cx="795151" cy="461665"/>
          </a:xfrm>
          <a:prstGeom prst="rect">
            <a:avLst/>
          </a:prstGeom>
          <a:noFill/>
        </p:spPr>
        <p:txBody>
          <a:bodyPr wrap="square" rtlCol="0">
            <a:spAutoFit/>
          </a:bodyPr>
          <a:lstStyle/>
          <a:p>
            <a:pPr algn="ctr"/>
            <a:endParaRPr lang="en-US" sz="2400" b="1">
              <a:solidFill>
                <a:schemeClr val="bg1"/>
              </a:solidFill>
            </a:endParaRPr>
          </a:p>
        </p:txBody>
      </p:sp>
      <p:sp>
        <p:nvSpPr>
          <p:cNvPr id="15" name="TextBox 14">
            <a:extLst>
              <a:ext uri="{FF2B5EF4-FFF2-40B4-BE49-F238E27FC236}">
                <a16:creationId xmlns:a16="http://schemas.microsoft.com/office/drawing/2014/main" id="{B2B31EEF-84A9-3F5F-AC07-61083A0C637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pSp>
        <p:nvGrpSpPr>
          <p:cNvPr id="8" name="Group 7">
            <a:extLst>
              <a:ext uri="{FF2B5EF4-FFF2-40B4-BE49-F238E27FC236}">
                <a16:creationId xmlns:a16="http://schemas.microsoft.com/office/drawing/2014/main" id="{92A9407C-D24F-D220-8354-87BC874B466D}"/>
              </a:ext>
            </a:extLst>
          </p:cNvPr>
          <p:cNvGrpSpPr/>
          <p:nvPr/>
        </p:nvGrpSpPr>
        <p:grpSpPr>
          <a:xfrm>
            <a:off x="6168935" y="2367415"/>
            <a:ext cx="4428449" cy="1188720"/>
            <a:chOff x="6192899" y="1420311"/>
            <a:chExt cx="4428449" cy="1188720"/>
          </a:xfrm>
        </p:grpSpPr>
        <p:graphicFrame>
          <p:nvGraphicFramePr>
            <p:cNvPr id="9" name="Diagram 8">
              <a:extLst>
                <a:ext uri="{FF2B5EF4-FFF2-40B4-BE49-F238E27FC236}">
                  <a16:creationId xmlns:a16="http://schemas.microsoft.com/office/drawing/2014/main" id="{1F00C008-B198-D199-CBDA-D9857C012680}"/>
                </a:ext>
              </a:extLst>
            </p:cNvPr>
            <p:cNvGraphicFramePr/>
            <p:nvPr>
              <p:extLst>
                <p:ext uri="{D42A27DB-BD31-4B8C-83A1-F6EECF244321}">
                  <p14:modId xmlns:p14="http://schemas.microsoft.com/office/powerpoint/2010/main" val="2149581182"/>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0FC406E8-62CE-D26B-7D12-DFE8829AE619}"/>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11" name="Group 10">
            <a:extLst>
              <a:ext uri="{FF2B5EF4-FFF2-40B4-BE49-F238E27FC236}">
                <a16:creationId xmlns:a16="http://schemas.microsoft.com/office/drawing/2014/main" id="{2F167779-F36B-0C07-714A-172475DF54B5}"/>
              </a:ext>
            </a:extLst>
          </p:cNvPr>
          <p:cNvGrpSpPr/>
          <p:nvPr/>
        </p:nvGrpSpPr>
        <p:grpSpPr>
          <a:xfrm>
            <a:off x="6168935" y="3195659"/>
            <a:ext cx="4428449" cy="1188720"/>
            <a:chOff x="6192899" y="2301003"/>
            <a:chExt cx="4428449" cy="1188720"/>
          </a:xfrm>
        </p:grpSpPr>
        <p:graphicFrame>
          <p:nvGraphicFramePr>
            <p:cNvPr id="12" name="Diagram 11">
              <a:extLst>
                <a:ext uri="{FF2B5EF4-FFF2-40B4-BE49-F238E27FC236}">
                  <a16:creationId xmlns:a16="http://schemas.microsoft.com/office/drawing/2014/main" id="{D2F128A6-68E6-166E-57F6-518868F3D489}"/>
                </a:ext>
              </a:extLst>
            </p:cNvPr>
            <p:cNvGraphicFramePr/>
            <p:nvPr>
              <p:extLst>
                <p:ext uri="{D42A27DB-BD31-4B8C-83A1-F6EECF244321}">
                  <p14:modId xmlns:p14="http://schemas.microsoft.com/office/powerpoint/2010/main" val="936182094"/>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TextBox 12">
              <a:extLst>
                <a:ext uri="{FF2B5EF4-FFF2-40B4-BE49-F238E27FC236}">
                  <a16:creationId xmlns:a16="http://schemas.microsoft.com/office/drawing/2014/main" id="{1F6A6AFF-D2EF-4039-79E4-94EEE64846F2}"/>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14" name="Group 13">
            <a:extLst>
              <a:ext uri="{FF2B5EF4-FFF2-40B4-BE49-F238E27FC236}">
                <a16:creationId xmlns:a16="http://schemas.microsoft.com/office/drawing/2014/main" id="{0E01487C-A6B7-F401-0E49-1830C5404455}"/>
              </a:ext>
            </a:extLst>
          </p:cNvPr>
          <p:cNvGrpSpPr/>
          <p:nvPr/>
        </p:nvGrpSpPr>
        <p:grpSpPr>
          <a:xfrm>
            <a:off x="6168935" y="4023903"/>
            <a:ext cx="4428449" cy="1188720"/>
            <a:chOff x="6192899" y="3181695"/>
            <a:chExt cx="4428449" cy="1188720"/>
          </a:xfrm>
        </p:grpSpPr>
        <p:graphicFrame>
          <p:nvGraphicFramePr>
            <p:cNvPr id="16" name="Diagram 15">
              <a:extLst>
                <a:ext uri="{FF2B5EF4-FFF2-40B4-BE49-F238E27FC236}">
                  <a16:creationId xmlns:a16="http://schemas.microsoft.com/office/drawing/2014/main" id="{7B2B5531-83EA-C737-709D-9B03050A6D32}"/>
                </a:ext>
              </a:extLst>
            </p:cNvPr>
            <p:cNvGraphicFramePr/>
            <p:nvPr>
              <p:extLst>
                <p:ext uri="{D42A27DB-BD31-4B8C-83A1-F6EECF244321}">
                  <p14:modId xmlns:p14="http://schemas.microsoft.com/office/powerpoint/2010/main" val="3114762728"/>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7" name="TextBox 16">
              <a:extLst>
                <a:ext uri="{FF2B5EF4-FFF2-40B4-BE49-F238E27FC236}">
                  <a16:creationId xmlns:a16="http://schemas.microsoft.com/office/drawing/2014/main" id="{65D06FD1-8A5A-4B36-9F2E-EFF5FC21C2D7}"/>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pSp>
        <p:nvGrpSpPr>
          <p:cNvPr id="18" name="Group 17">
            <a:extLst>
              <a:ext uri="{FF2B5EF4-FFF2-40B4-BE49-F238E27FC236}">
                <a16:creationId xmlns:a16="http://schemas.microsoft.com/office/drawing/2014/main" id="{F8D148B0-752E-ABCB-7215-A799B75B6529}"/>
              </a:ext>
            </a:extLst>
          </p:cNvPr>
          <p:cNvGrpSpPr/>
          <p:nvPr/>
        </p:nvGrpSpPr>
        <p:grpSpPr>
          <a:xfrm>
            <a:off x="6168935" y="4852147"/>
            <a:ext cx="4428449" cy="1188720"/>
            <a:chOff x="6192899" y="4062387"/>
            <a:chExt cx="4428449" cy="1188720"/>
          </a:xfrm>
        </p:grpSpPr>
        <p:graphicFrame>
          <p:nvGraphicFramePr>
            <p:cNvPr id="19" name="Diagram 18">
              <a:extLst>
                <a:ext uri="{FF2B5EF4-FFF2-40B4-BE49-F238E27FC236}">
                  <a16:creationId xmlns:a16="http://schemas.microsoft.com/office/drawing/2014/main" id="{0DFFA38D-E615-C17F-FDC5-014E4C2AF73B}"/>
                </a:ext>
              </a:extLst>
            </p:cNvPr>
            <p:cNvGraphicFramePr/>
            <p:nvPr>
              <p:extLst>
                <p:ext uri="{D42A27DB-BD31-4B8C-83A1-F6EECF244321}">
                  <p14:modId xmlns:p14="http://schemas.microsoft.com/office/powerpoint/2010/main" val="2872766685"/>
                </p:ext>
              </p:extLst>
            </p:nvPr>
          </p:nvGraphicFramePr>
          <p:xfrm>
            <a:off x="6232228" y="4062387"/>
            <a:ext cx="4389120" cy="118872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20" name="TextBox 19">
              <a:extLst>
                <a:ext uri="{FF2B5EF4-FFF2-40B4-BE49-F238E27FC236}">
                  <a16:creationId xmlns:a16="http://schemas.microsoft.com/office/drawing/2014/main" id="{00BF17EA-4B60-289A-1AA6-EFC52D4119DE}"/>
                </a:ext>
              </a:extLst>
            </p:cNvPr>
            <p:cNvSpPr txBox="1"/>
            <p:nvPr/>
          </p:nvSpPr>
          <p:spPr>
            <a:xfrm>
              <a:off x="6192899" y="4302804"/>
              <a:ext cx="795151" cy="707886"/>
            </a:xfrm>
            <a:prstGeom prst="rect">
              <a:avLst/>
            </a:prstGeom>
            <a:noFill/>
          </p:spPr>
          <p:txBody>
            <a:bodyPr wrap="square" rtlCol="0">
              <a:spAutoFit/>
            </a:bodyPr>
            <a:lstStyle/>
            <a:p>
              <a:pPr algn="ctr"/>
              <a:r>
                <a:rPr lang="en-US" sz="4000" b="1">
                  <a:solidFill>
                    <a:schemeClr val="bg1"/>
                  </a:solidFill>
                </a:rPr>
                <a:t>4</a:t>
              </a:r>
              <a:endParaRPr lang="en-US" sz="2400" b="1">
                <a:solidFill>
                  <a:schemeClr val="bg1"/>
                </a:solidFill>
              </a:endParaRPr>
            </a:p>
          </p:txBody>
        </p:sp>
      </p:grpSp>
      <p:graphicFrame>
        <p:nvGraphicFramePr>
          <p:cNvPr id="21" name="Diagram 20">
            <a:extLst>
              <a:ext uri="{FF2B5EF4-FFF2-40B4-BE49-F238E27FC236}">
                <a16:creationId xmlns:a16="http://schemas.microsoft.com/office/drawing/2014/main" id="{083589E4-E74D-47B8-01F2-95370C317A77}"/>
              </a:ext>
            </a:extLst>
          </p:cNvPr>
          <p:cNvGraphicFramePr/>
          <p:nvPr>
            <p:extLst>
              <p:ext uri="{D42A27DB-BD31-4B8C-83A1-F6EECF244321}">
                <p14:modId xmlns:p14="http://schemas.microsoft.com/office/powerpoint/2010/main" val="223646389"/>
              </p:ext>
            </p:extLst>
          </p:nvPr>
        </p:nvGraphicFramePr>
        <p:xfrm>
          <a:off x="6168935" y="1797760"/>
          <a:ext cx="4428449" cy="75895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922158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FE69-5DDA-7559-75CB-A28D26E8DB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ED7F04-860E-1363-BFD6-0D3BC4EA680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95241B27-62D3-6D6D-1231-A73EA49670BE}"/>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63379AE2-5189-7209-412C-D28D16F88522}"/>
              </a:ext>
            </a:extLst>
          </p:cNvPr>
          <p:cNvSpPr>
            <a:spLocks noGrp="1"/>
          </p:cNvSpPr>
          <p:nvPr>
            <p:ph type="title"/>
          </p:nvPr>
        </p:nvSpPr>
        <p:spPr/>
        <p:txBody>
          <a:bodyPr/>
          <a:lstStyle/>
          <a:p>
            <a:r>
              <a:rPr lang="en-US"/>
              <a:t>Final Design Iteration</a:t>
            </a:r>
          </a:p>
        </p:txBody>
      </p:sp>
      <p:sp>
        <p:nvSpPr>
          <p:cNvPr id="7" name="TextBox 6">
            <a:extLst>
              <a:ext uri="{FF2B5EF4-FFF2-40B4-BE49-F238E27FC236}">
                <a16:creationId xmlns:a16="http://schemas.microsoft.com/office/drawing/2014/main" id="{3AE93AE1-6BEB-3082-B267-D520E05C8B0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69256BEE-9392-4342-4E44-0FEC9C352298}"/>
                  </a:ext>
                </a:extLst>
              </p:cNvPr>
              <p:cNvGraphicFramePr>
                <a:graphicFrameLocks noChangeAspect="1"/>
              </p:cNvGraphicFramePr>
              <p:nvPr>
                <p:extLst>
                  <p:ext uri="{D42A27DB-BD31-4B8C-83A1-F6EECF244321}">
                    <p14:modId xmlns:p14="http://schemas.microsoft.com/office/powerpoint/2010/main" val="2096361263"/>
                  </p:ext>
                </p:extLst>
              </p:nvPr>
            </p:nvGraphicFramePr>
            <p:xfrm>
              <a:off x="1172704" y="2708037"/>
              <a:ext cx="9263383" cy="2876433"/>
            </p:xfrm>
            <a:graphic>
              <a:graphicData uri="http://schemas.microsoft.com/office/drawing/2017/model3d">
                <am3d:model3d r:embed="rId2">
                  <am3d:spPr>
                    <a:xfrm>
                      <a:off x="0" y="0"/>
                      <a:ext cx="9263383" cy="2876433"/>
                    </a:xfrm>
                    <a:prstGeom prst="rect">
                      <a:avLst/>
                    </a:prstGeom>
                  </am3d:spPr>
                  <am3d:camera>
                    <am3d:pos x="0" y="0" z="48805144"/>
                    <am3d:up dx="0" dy="36000000" dz="0"/>
                    <am3d:lookAt x="0" y="0" z="0"/>
                    <am3d:perspective fov="2700000"/>
                  </am3d:camera>
                  <am3d:trans>
                    <am3d:meterPerModelUnit n="802439" d="1000000"/>
                    <am3d:preTrans dx="-17422244" dy="4402503" dz="2333517"/>
                    <am3d:scale>
                      <am3d:sx n="1000000" d="1000000"/>
                      <am3d:sy n="1000000" d="1000000"/>
                      <am3d:sz n="1000000" d="1000000"/>
                    </am3d:scale>
                    <am3d:rot ax="7144436" ay="162712" az="-291929"/>
                    <am3d:postTrans dx="0" dy="0" dz="0"/>
                  </am3d:trans>
                  <am3d:raster rName="Office3DRenderer" rVer="16.0.8326">
                    <am3d:blip r:embed="rId3"/>
                  </am3d:raster>
                  <am3d:objViewport viewportSz="98412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69256BEE-9392-4342-4E44-0FEC9C352298}"/>
                  </a:ext>
                </a:extLst>
              </p:cNvPr>
              <p:cNvPicPr>
                <a:picLocks noGrp="1" noRot="1" noChangeAspect="1" noMove="1" noResize="1" noEditPoints="1" noAdjustHandles="1" noChangeArrowheads="1" noChangeShapeType="1" noCrop="1"/>
              </p:cNvPicPr>
              <p:nvPr/>
            </p:nvPicPr>
            <p:blipFill>
              <a:blip r:embed="rId3"/>
              <a:stretch>
                <a:fillRect/>
              </a:stretch>
            </p:blipFill>
            <p:spPr>
              <a:xfrm>
                <a:off x="1172704" y="2708037"/>
                <a:ext cx="9263383" cy="2876433"/>
              </a:xfrm>
              <a:prstGeom prst="rect">
                <a:avLst/>
              </a:prstGeom>
            </p:spPr>
          </p:pic>
        </mc:Fallback>
      </mc:AlternateContent>
      <p:grpSp>
        <p:nvGrpSpPr>
          <p:cNvPr id="54" name="Group 53">
            <a:extLst>
              <a:ext uri="{FF2B5EF4-FFF2-40B4-BE49-F238E27FC236}">
                <a16:creationId xmlns:a16="http://schemas.microsoft.com/office/drawing/2014/main" id="{E661F9E5-9F28-2709-F89A-4BF3E4A34EB7}"/>
              </a:ext>
            </a:extLst>
          </p:cNvPr>
          <p:cNvGrpSpPr/>
          <p:nvPr/>
        </p:nvGrpSpPr>
        <p:grpSpPr>
          <a:xfrm>
            <a:off x="318560" y="2452602"/>
            <a:ext cx="4428449" cy="1188720"/>
            <a:chOff x="6192899" y="1420311"/>
            <a:chExt cx="4428449" cy="1188720"/>
          </a:xfrm>
        </p:grpSpPr>
        <p:graphicFrame>
          <p:nvGraphicFramePr>
            <p:cNvPr id="55" name="Diagram 54">
              <a:extLst>
                <a:ext uri="{FF2B5EF4-FFF2-40B4-BE49-F238E27FC236}">
                  <a16:creationId xmlns:a16="http://schemas.microsoft.com/office/drawing/2014/main" id="{101DB3F9-30B6-1364-8149-B96705FC7F3B}"/>
                </a:ext>
              </a:extLst>
            </p:cNvPr>
            <p:cNvGraphicFramePr/>
            <p:nvPr>
              <p:extLst>
                <p:ext uri="{D42A27DB-BD31-4B8C-83A1-F6EECF244321}">
                  <p14:modId xmlns:p14="http://schemas.microsoft.com/office/powerpoint/2010/main" val="2540730959"/>
                </p:ext>
              </p:extLst>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6" name="TextBox 55">
              <a:extLst>
                <a:ext uri="{FF2B5EF4-FFF2-40B4-BE49-F238E27FC236}">
                  <a16:creationId xmlns:a16="http://schemas.microsoft.com/office/drawing/2014/main" id="{E0BAA9C5-33FC-4910-A5F7-0622B2BE4463}"/>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57" name="Group 56">
            <a:extLst>
              <a:ext uri="{FF2B5EF4-FFF2-40B4-BE49-F238E27FC236}">
                <a16:creationId xmlns:a16="http://schemas.microsoft.com/office/drawing/2014/main" id="{16A3A5D6-D0B8-1BC8-9258-D98E3D8D4C5A}"/>
              </a:ext>
            </a:extLst>
          </p:cNvPr>
          <p:cNvGrpSpPr/>
          <p:nvPr/>
        </p:nvGrpSpPr>
        <p:grpSpPr>
          <a:xfrm>
            <a:off x="318560" y="3553947"/>
            <a:ext cx="4428449" cy="1188720"/>
            <a:chOff x="6192899" y="2301003"/>
            <a:chExt cx="4428449" cy="1188720"/>
          </a:xfrm>
        </p:grpSpPr>
        <p:graphicFrame>
          <p:nvGraphicFramePr>
            <p:cNvPr id="58" name="Diagram 57">
              <a:extLst>
                <a:ext uri="{FF2B5EF4-FFF2-40B4-BE49-F238E27FC236}">
                  <a16:creationId xmlns:a16="http://schemas.microsoft.com/office/drawing/2014/main" id="{1957C70C-CFC8-76C2-E23D-66DAC87B29DB}"/>
                </a:ext>
              </a:extLst>
            </p:cNvPr>
            <p:cNvGraphicFramePr/>
            <p:nvPr>
              <p:extLst>
                <p:ext uri="{D42A27DB-BD31-4B8C-83A1-F6EECF244321}">
                  <p14:modId xmlns:p14="http://schemas.microsoft.com/office/powerpoint/2010/main" val="841405328"/>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9" name="TextBox 58">
              <a:extLst>
                <a:ext uri="{FF2B5EF4-FFF2-40B4-BE49-F238E27FC236}">
                  <a16:creationId xmlns:a16="http://schemas.microsoft.com/office/drawing/2014/main" id="{C8D99D38-3B8B-959A-7560-697EE66F6199}"/>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60" name="Group 59">
            <a:extLst>
              <a:ext uri="{FF2B5EF4-FFF2-40B4-BE49-F238E27FC236}">
                <a16:creationId xmlns:a16="http://schemas.microsoft.com/office/drawing/2014/main" id="{2E232D86-F73B-5B52-8B27-A2D3E3F5F9C4}"/>
              </a:ext>
            </a:extLst>
          </p:cNvPr>
          <p:cNvGrpSpPr/>
          <p:nvPr/>
        </p:nvGrpSpPr>
        <p:grpSpPr>
          <a:xfrm>
            <a:off x="338224" y="4655291"/>
            <a:ext cx="4428449" cy="1188720"/>
            <a:chOff x="6192899" y="3181695"/>
            <a:chExt cx="4428449" cy="1188720"/>
          </a:xfrm>
        </p:grpSpPr>
        <p:graphicFrame>
          <p:nvGraphicFramePr>
            <p:cNvPr id="61" name="Diagram 60">
              <a:extLst>
                <a:ext uri="{FF2B5EF4-FFF2-40B4-BE49-F238E27FC236}">
                  <a16:creationId xmlns:a16="http://schemas.microsoft.com/office/drawing/2014/main" id="{E3D9BCFE-F566-5FDF-847C-AA775B412456}"/>
                </a:ext>
              </a:extLst>
            </p:cNvPr>
            <p:cNvGraphicFramePr/>
            <p:nvPr>
              <p:extLst>
                <p:ext uri="{D42A27DB-BD31-4B8C-83A1-F6EECF244321}">
                  <p14:modId xmlns:p14="http://schemas.microsoft.com/office/powerpoint/2010/main" val="3678333706"/>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2" name="TextBox 61">
              <a:extLst>
                <a:ext uri="{FF2B5EF4-FFF2-40B4-BE49-F238E27FC236}">
                  <a16:creationId xmlns:a16="http://schemas.microsoft.com/office/drawing/2014/main" id="{FD93AEDC-CD5E-8A2A-C6BD-FB70FED56928}"/>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aphicFrame>
        <p:nvGraphicFramePr>
          <p:cNvPr id="2" name="Diagram 1">
            <a:extLst>
              <a:ext uri="{FF2B5EF4-FFF2-40B4-BE49-F238E27FC236}">
                <a16:creationId xmlns:a16="http://schemas.microsoft.com/office/drawing/2014/main" id="{0AA29F82-9577-B8AE-7469-6DF1EF895784}"/>
              </a:ext>
            </a:extLst>
          </p:cNvPr>
          <p:cNvGraphicFramePr/>
          <p:nvPr>
            <p:extLst>
              <p:ext uri="{D42A27DB-BD31-4B8C-83A1-F6EECF244321}">
                <p14:modId xmlns:p14="http://schemas.microsoft.com/office/powerpoint/2010/main" val="1597855342"/>
              </p:ext>
            </p:extLst>
          </p:nvPr>
        </p:nvGraphicFramePr>
        <p:xfrm>
          <a:off x="318560" y="1781024"/>
          <a:ext cx="4428449" cy="75895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370706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cs typeface="Calibri"/>
              </a:rPr>
              <a:t>Team 513</a:t>
            </a:r>
            <a:endParaRPr lang="en-US"/>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 name="Group 1">
            <a:extLst>
              <a:ext uri="{FF2B5EF4-FFF2-40B4-BE49-F238E27FC236}">
                <a16:creationId xmlns:a16="http://schemas.microsoft.com/office/drawing/2014/main" id="{F188A5D5-526B-71BC-58EA-A38D2A7662CF}"/>
              </a:ext>
            </a:extLst>
          </p:cNvPr>
          <p:cNvGrpSpPr/>
          <p:nvPr/>
        </p:nvGrpSpPr>
        <p:grpSpPr>
          <a:xfrm>
            <a:off x="871016" y="4530824"/>
            <a:ext cx="1848583" cy="859536"/>
            <a:chOff x="849621" y="4541330"/>
            <a:chExt cx="1848583" cy="859536"/>
          </a:xfrm>
        </p:grpSpPr>
        <p:sp>
          <p:nvSpPr>
            <p:cNvPr id="11" name="Flowchart: Alternate Process 10">
              <a:extLst>
                <a:ext uri="{FF2B5EF4-FFF2-40B4-BE49-F238E27FC236}">
                  <a16:creationId xmlns:a16="http://schemas.microsoft.com/office/drawing/2014/main" id="{55D6DDB7-73BD-5B94-F6BA-89353D60FE8B}"/>
                </a:ext>
              </a:extLst>
            </p:cNvPr>
            <p:cNvSpPr/>
            <p:nvPr/>
          </p:nvSpPr>
          <p:spPr>
            <a:xfrm>
              <a:off x="849621" y="4541330"/>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72ABEFD-13E1-DD75-3047-1E1D4D2E52C4}"/>
                </a:ext>
              </a:extLst>
            </p:cNvPr>
            <p:cNvSpPr txBox="1"/>
            <p:nvPr/>
          </p:nvSpPr>
          <p:spPr>
            <a:xfrm>
              <a:off x="909804" y="4541330"/>
              <a:ext cx="1728216" cy="769441"/>
            </a:xfrm>
            <a:prstGeom prst="rect">
              <a:avLst/>
            </a:prstGeom>
            <a:noFill/>
          </p:spPr>
          <p:txBody>
            <a:bodyPr wrap="none" rtlCol="0">
              <a:spAutoFit/>
            </a:bodyPr>
            <a:lstStyle/>
            <a:p>
              <a:pPr algn="ctr"/>
              <a:r>
                <a:rPr lang="en-US" sz="1600" dirty="0">
                  <a:solidFill>
                    <a:srgbClr val="FFFFFF"/>
                  </a:solidFill>
                  <a:latin typeface="Arial" panose="020B0604020202020204" pitchFamily="34" charset="0"/>
                  <a:cs typeface="Arial" panose="020B0604020202020204" pitchFamily="34" charset="0"/>
                </a:rPr>
                <a:t>Andrew Atallah</a:t>
              </a:r>
            </a:p>
            <a:p>
              <a:pPr algn="ctr"/>
              <a:r>
                <a:rPr lang="en-US" sz="1400" i="1" dirty="0">
                  <a:solidFill>
                    <a:srgbClr val="FFFFFF"/>
                  </a:solidFill>
                  <a:latin typeface="Arial" panose="020B0604020202020204" pitchFamily="34" charset="0"/>
                  <a:cs typeface="Arial" panose="020B0604020202020204" pitchFamily="34" charset="0"/>
                </a:rPr>
                <a:t>Hardware &amp; Software</a:t>
              </a:r>
            </a:p>
            <a:p>
              <a:pPr algn="ctr"/>
              <a:r>
                <a:rPr lang="en-US" sz="1400" i="1" dirty="0">
                  <a:solidFill>
                    <a:srgbClr val="FFFFFF"/>
                  </a:solidFill>
                  <a:latin typeface="Arial" panose="020B0604020202020204" pitchFamily="34" charset="0"/>
                  <a:cs typeface="Arial" panose="020B0604020202020204" pitchFamily="34" charset="0"/>
                </a:rPr>
                <a:t>Engineer</a:t>
              </a:r>
            </a:p>
          </p:txBody>
        </p:sp>
      </p:grpSp>
      <p:grpSp>
        <p:nvGrpSpPr>
          <p:cNvPr id="21" name="Group 20">
            <a:extLst>
              <a:ext uri="{FF2B5EF4-FFF2-40B4-BE49-F238E27FC236}">
                <a16:creationId xmlns:a16="http://schemas.microsoft.com/office/drawing/2014/main" id="{DE8B7685-B0CC-1E47-4F74-4709B7CAD00F}"/>
              </a:ext>
            </a:extLst>
          </p:cNvPr>
          <p:cNvGrpSpPr/>
          <p:nvPr/>
        </p:nvGrpSpPr>
        <p:grpSpPr>
          <a:xfrm>
            <a:off x="7867316" y="4530824"/>
            <a:ext cx="1847088" cy="859536"/>
            <a:chOff x="7863927" y="4541330"/>
            <a:chExt cx="1847088" cy="859536"/>
          </a:xfrm>
        </p:grpSpPr>
        <p:sp>
          <p:nvSpPr>
            <p:cNvPr id="17" name="Flowchart: Alternate Process 16">
              <a:extLst>
                <a:ext uri="{FF2B5EF4-FFF2-40B4-BE49-F238E27FC236}">
                  <a16:creationId xmlns:a16="http://schemas.microsoft.com/office/drawing/2014/main" id="{CD7E97B7-8805-05A4-F8BA-0C66F695E51E}"/>
                </a:ext>
              </a:extLst>
            </p:cNvPr>
            <p:cNvSpPr/>
            <p:nvPr/>
          </p:nvSpPr>
          <p:spPr>
            <a:xfrm>
              <a:off x="7863927" y="4541330"/>
              <a:ext cx="1847088"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F7B994-970E-2825-D149-6089A60523D1}"/>
                </a:ext>
              </a:extLst>
            </p:cNvPr>
            <p:cNvSpPr txBox="1"/>
            <p:nvPr/>
          </p:nvSpPr>
          <p:spPr>
            <a:xfrm>
              <a:off x="7964511" y="4541330"/>
              <a:ext cx="1645920" cy="769441"/>
            </a:xfrm>
            <a:prstGeom prst="rect">
              <a:avLst/>
            </a:prstGeom>
            <a:noFill/>
          </p:spPr>
          <p:txBody>
            <a:bodyPr wrap="none" rtlCol="0">
              <a:spAutoFit/>
            </a:bodyPr>
            <a:lstStyle/>
            <a:p>
              <a:pPr algn="ctr"/>
              <a:r>
                <a:rPr lang="en-US" sz="1600" dirty="0">
                  <a:solidFill>
                    <a:srgbClr val="FFFFFF"/>
                  </a:solidFill>
                  <a:latin typeface="Arial" panose="020B0604020202020204" pitchFamily="34" charset="0"/>
                  <a:cs typeface="Arial" panose="020B0604020202020204" pitchFamily="34" charset="0"/>
                </a:rPr>
                <a:t>Liora Louis</a:t>
              </a:r>
            </a:p>
            <a:p>
              <a:pPr algn="ctr"/>
              <a:r>
                <a:rPr lang="en-US" sz="1400" i="1" dirty="0">
                  <a:solidFill>
                    <a:srgbClr val="FFFFFF"/>
                  </a:solidFill>
                  <a:latin typeface="Arial" panose="020B0604020202020204" pitchFamily="34" charset="0"/>
                  <a:cs typeface="Arial" panose="020B0604020202020204" pitchFamily="34" charset="0"/>
                </a:rPr>
                <a:t>Materials &amp; </a:t>
              </a:r>
            </a:p>
            <a:p>
              <a:pPr algn="ctr"/>
              <a:r>
                <a:rPr lang="en-US" sz="1400" i="1" dirty="0">
                  <a:solidFill>
                    <a:srgbClr val="FFFFFF"/>
                  </a:solidFill>
                  <a:latin typeface="Arial" panose="020B0604020202020204" pitchFamily="34" charset="0"/>
                  <a:cs typeface="Arial" panose="020B0604020202020204" pitchFamily="34" charset="0"/>
                </a:rPr>
                <a:t>Test Engineer</a:t>
              </a:r>
            </a:p>
          </p:txBody>
        </p:sp>
      </p:grpSp>
      <p:grpSp>
        <p:nvGrpSpPr>
          <p:cNvPr id="8" name="Group 7">
            <a:extLst>
              <a:ext uri="{FF2B5EF4-FFF2-40B4-BE49-F238E27FC236}">
                <a16:creationId xmlns:a16="http://schemas.microsoft.com/office/drawing/2014/main" id="{C3FE6D34-43A1-E1E5-E4C1-1B8D3C1C81A5}"/>
              </a:ext>
            </a:extLst>
          </p:cNvPr>
          <p:cNvGrpSpPr/>
          <p:nvPr/>
        </p:nvGrpSpPr>
        <p:grpSpPr>
          <a:xfrm>
            <a:off x="3202867" y="4530824"/>
            <a:ext cx="1848583" cy="859536"/>
            <a:chOff x="3195454" y="4540868"/>
            <a:chExt cx="1848583" cy="859536"/>
          </a:xfrm>
        </p:grpSpPr>
        <p:sp>
          <p:nvSpPr>
            <p:cNvPr id="13" name="Flowchart: Alternate Process 12">
              <a:extLst>
                <a:ext uri="{FF2B5EF4-FFF2-40B4-BE49-F238E27FC236}">
                  <a16:creationId xmlns:a16="http://schemas.microsoft.com/office/drawing/2014/main" id="{E2EC3D7A-FCBB-3921-21BB-D94F56797C52}"/>
                </a:ext>
              </a:extLst>
            </p:cNvPr>
            <p:cNvSpPr/>
            <p:nvPr/>
          </p:nvSpPr>
          <p:spPr>
            <a:xfrm>
              <a:off x="3195454"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8F32CCC-9B1E-6138-F1E1-EA3047830F2E}"/>
                </a:ext>
              </a:extLst>
            </p:cNvPr>
            <p:cNvSpPr txBox="1"/>
            <p:nvPr/>
          </p:nvSpPr>
          <p:spPr>
            <a:xfrm>
              <a:off x="3286024" y="4540868"/>
              <a:ext cx="1667443" cy="553998"/>
            </a:xfrm>
            <a:prstGeom prst="rect">
              <a:avLst/>
            </a:prstGeom>
            <a:noFill/>
          </p:spPr>
          <p:txBody>
            <a:bodyPr wrap="none" rtlCol="0">
              <a:spAutoFit/>
            </a:bodyPr>
            <a:lstStyle/>
            <a:p>
              <a:pPr algn="ctr"/>
              <a:r>
                <a:rPr lang="en-US" sz="1600" dirty="0">
                  <a:solidFill>
                    <a:srgbClr val="FFFFFF"/>
                  </a:solidFill>
                  <a:latin typeface="Arial" panose="020B0604020202020204" pitchFamily="34" charset="0"/>
                  <a:cs typeface="Arial" panose="020B0604020202020204" pitchFamily="34" charset="0"/>
                </a:rPr>
                <a:t>Sean Hemstreet</a:t>
              </a:r>
              <a:endParaRPr lang="en-US" sz="1400" dirty="0">
                <a:solidFill>
                  <a:srgbClr val="FFFFFF"/>
                </a:solidFill>
                <a:latin typeface="Arial" panose="020B0604020202020204" pitchFamily="34" charset="0"/>
                <a:cs typeface="Arial" panose="020B0604020202020204" pitchFamily="34" charset="0"/>
              </a:endParaRPr>
            </a:p>
            <a:p>
              <a:pPr algn="ctr"/>
              <a:r>
                <a:rPr lang="en-US" sz="1400" i="1" dirty="0">
                  <a:solidFill>
                    <a:srgbClr val="FFFFFF"/>
                  </a:solidFill>
                  <a:latin typeface="Arial" panose="020B0604020202020204" pitchFamily="34" charset="0"/>
                  <a:cs typeface="Arial" panose="020B0604020202020204" pitchFamily="34" charset="0"/>
                </a:rPr>
                <a:t>Design Engineer</a:t>
              </a:r>
            </a:p>
          </p:txBody>
        </p:sp>
      </p:grpSp>
      <p:grpSp>
        <p:nvGrpSpPr>
          <p:cNvPr id="10" name="Group 9">
            <a:extLst>
              <a:ext uri="{FF2B5EF4-FFF2-40B4-BE49-F238E27FC236}">
                <a16:creationId xmlns:a16="http://schemas.microsoft.com/office/drawing/2014/main" id="{678DE9FC-2D08-E2F1-3DC7-5F3220A42AF8}"/>
              </a:ext>
            </a:extLst>
          </p:cNvPr>
          <p:cNvGrpSpPr/>
          <p:nvPr/>
        </p:nvGrpSpPr>
        <p:grpSpPr>
          <a:xfrm>
            <a:off x="5534718" y="4530824"/>
            <a:ext cx="1848583" cy="859536"/>
            <a:chOff x="5521474" y="4566024"/>
            <a:chExt cx="1848583" cy="859536"/>
          </a:xfrm>
        </p:grpSpPr>
        <p:sp>
          <p:nvSpPr>
            <p:cNvPr id="15" name="Flowchart: Alternate Process 14">
              <a:extLst>
                <a:ext uri="{FF2B5EF4-FFF2-40B4-BE49-F238E27FC236}">
                  <a16:creationId xmlns:a16="http://schemas.microsoft.com/office/drawing/2014/main" id="{54033301-E673-F396-1D55-D519371CDB68}"/>
                </a:ext>
              </a:extLst>
            </p:cNvPr>
            <p:cNvSpPr/>
            <p:nvPr/>
          </p:nvSpPr>
          <p:spPr>
            <a:xfrm>
              <a:off x="5521474" y="4566024"/>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359946-B9A4-5A99-8626-5D56DB8756F2}"/>
                </a:ext>
              </a:extLst>
            </p:cNvPr>
            <p:cNvSpPr txBox="1"/>
            <p:nvPr/>
          </p:nvSpPr>
          <p:spPr>
            <a:xfrm>
              <a:off x="5626470" y="4566024"/>
              <a:ext cx="1638590" cy="553998"/>
            </a:xfrm>
            <a:prstGeom prst="rect">
              <a:avLst/>
            </a:prstGeom>
            <a:noFill/>
          </p:spPr>
          <p:txBody>
            <a:bodyPr wrap="none" rtlCol="0">
              <a:spAutoFit/>
            </a:bodyPr>
            <a:lstStyle/>
            <a:p>
              <a:pPr algn="ctr"/>
              <a:r>
                <a:rPr lang="en-US" sz="1600" dirty="0">
                  <a:solidFill>
                    <a:srgbClr val="FFFFFF"/>
                  </a:solidFill>
                  <a:latin typeface="Arial" panose="020B0604020202020204" pitchFamily="34" charset="0"/>
                  <a:cs typeface="Arial" panose="020B0604020202020204" pitchFamily="34" charset="0"/>
                </a:rPr>
                <a:t>Joshua Huls</a:t>
              </a:r>
            </a:p>
            <a:p>
              <a:pPr algn="ctr"/>
              <a:r>
                <a:rPr lang="en-US" sz="1400" i="1" dirty="0">
                  <a:solidFill>
                    <a:srgbClr val="FFFFFF"/>
                  </a:solidFill>
                  <a:latin typeface="Arial" panose="020B0604020202020204" pitchFamily="34" charset="0"/>
                  <a:cs typeface="Arial" panose="020B0604020202020204" pitchFamily="34" charset="0"/>
                </a:rPr>
                <a:t>Systems Engineer</a:t>
              </a:r>
            </a:p>
          </p:txBody>
        </p:sp>
      </p:grpSp>
      <p:pic>
        <p:nvPicPr>
          <p:cNvPr id="7" name="Picture 6" descr="A person with long hair wearing a black jacket&#10;&#10;Description automatically generated">
            <a:extLst>
              <a:ext uri="{FF2B5EF4-FFF2-40B4-BE49-F238E27FC236}">
                <a16:creationId xmlns:a16="http://schemas.microsoft.com/office/drawing/2014/main" id="{6B7F08A5-DB5E-54BE-CB5F-252B98FE817D}"/>
              </a:ext>
            </a:extLst>
          </p:cNvPr>
          <p:cNvPicPr>
            <a:picLocks noChangeAspect="1"/>
          </p:cNvPicPr>
          <p:nvPr/>
        </p:nvPicPr>
        <p:blipFill rotWithShape="1">
          <a:blip r:embed="rId2"/>
          <a:srcRect/>
          <a:stretch/>
        </p:blipFill>
        <p:spPr>
          <a:xfrm>
            <a:off x="7945040" y="1821451"/>
            <a:ext cx="1691640" cy="2560320"/>
          </a:xfrm>
          <a:prstGeom prst="rect">
            <a:avLst/>
          </a:prstGeom>
          <a:ln>
            <a:solidFill>
              <a:schemeClr val="tx1"/>
            </a:solidFill>
          </a:ln>
        </p:spPr>
      </p:pic>
      <p:pic>
        <p:nvPicPr>
          <p:cNvPr id="22" name="Picture 21" descr="A child in a suit and tie&#10;&#10;Description automatically generated">
            <a:extLst>
              <a:ext uri="{FF2B5EF4-FFF2-40B4-BE49-F238E27FC236}">
                <a16:creationId xmlns:a16="http://schemas.microsoft.com/office/drawing/2014/main" id="{E5912598-0C84-F446-36F7-DEDCB0503922}"/>
              </a:ext>
            </a:extLst>
          </p:cNvPr>
          <p:cNvPicPr>
            <a:picLocks noChangeAspect="1"/>
          </p:cNvPicPr>
          <p:nvPr/>
        </p:nvPicPr>
        <p:blipFill>
          <a:blip r:embed="rId3"/>
          <a:stretch>
            <a:fillRect/>
          </a:stretch>
        </p:blipFill>
        <p:spPr>
          <a:xfrm>
            <a:off x="3281339" y="1821451"/>
            <a:ext cx="1691640" cy="2560320"/>
          </a:xfrm>
          <a:prstGeom prst="rect">
            <a:avLst/>
          </a:prstGeom>
          <a:ln>
            <a:solidFill>
              <a:schemeClr val="tx1"/>
            </a:solidFill>
          </a:ln>
        </p:spPr>
      </p:pic>
      <p:sp>
        <p:nvSpPr>
          <p:cNvPr id="5" name="TextBox 4">
            <a:extLst>
              <a:ext uri="{FF2B5EF4-FFF2-40B4-BE49-F238E27FC236}">
                <a16:creationId xmlns:a16="http://schemas.microsoft.com/office/drawing/2014/main" id="{3A64FA91-E30B-F6EA-102D-5057DD1149EC}"/>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pic>
        <p:nvPicPr>
          <p:cNvPr id="19" name="Picture 18" descr="A person in a suit and tie&#10;&#10;Description automatically generated">
            <a:extLst>
              <a:ext uri="{FF2B5EF4-FFF2-40B4-BE49-F238E27FC236}">
                <a16:creationId xmlns:a16="http://schemas.microsoft.com/office/drawing/2014/main" id="{8E4606F8-C3B9-3BF9-8AE4-244D5B36504A}"/>
              </a:ext>
            </a:extLst>
          </p:cNvPr>
          <p:cNvPicPr>
            <a:picLocks noChangeAspect="1"/>
          </p:cNvPicPr>
          <p:nvPr/>
        </p:nvPicPr>
        <p:blipFill>
          <a:blip r:embed="rId4"/>
          <a:stretch>
            <a:fillRect/>
          </a:stretch>
        </p:blipFill>
        <p:spPr>
          <a:xfrm>
            <a:off x="949488" y="1821451"/>
            <a:ext cx="1691640" cy="2560320"/>
          </a:xfrm>
          <a:prstGeom prst="rect">
            <a:avLst/>
          </a:prstGeom>
          <a:ln>
            <a:solidFill>
              <a:schemeClr val="tx1"/>
            </a:solidFill>
          </a:ln>
        </p:spPr>
      </p:pic>
      <p:pic>
        <p:nvPicPr>
          <p:cNvPr id="9" name="Picture 8" descr="A person in a suit smiling&#10;&#10;Description automatically generated">
            <a:extLst>
              <a:ext uri="{FF2B5EF4-FFF2-40B4-BE49-F238E27FC236}">
                <a16:creationId xmlns:a16="http://schemas.microsoft.com/office/drawing/2014/main" id="{2765F902-F138-9BB0-3B3C-DC17FA86F975}"/>
              </a:ext>
            </a:extLst>
          </p:cNvPr>
          <p:cNvPicPr>
            <a:picLocks noChangeAspect="1"/>
          </p:cNvPicPr>
          <p:nvPr/>
        </p:nvPicPr>
        <p:blipFill>
          <a:blip r:embed="rId5"/>
          <a:stretch>
            <a:fillRect/>
          </a:stretch>
        </p:blipFill>
        <p:spPr>
          <a:xfrm>
            <a:off x="5613190" y="1821451"/>
            <a:ext cx="1691640" cy="2560320"/>
          </a:xfrm>
          <a:prstGeom prst="rect">
            <a:avLst/>
          </a:prstGeom>
          <a:ln>
            <a:solidFill>
              <a:schemeClr val="tx1"/>
            </a:solidFill>
          </a:ln>
        </p:spPr>
      </p:pic>
    </p:spTree>
    <p:extLst>
      <p:ext uri="{BB962C8B-B14F-4D97-AF65-F5344CB8AC3E}">
        <p14:creationId xmlns:p14="http://schemas.microsoft.com/office/powerpoint/2010/main" val="195664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FE69-5DDA-7559-75CB-A28D26E8DB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ED7F04-860E-1363-BFD6-0D3BC4EA680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95241B27-62D3-6D6D-1231-A73EA49670BE}"/>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63379AE2-5189-7209-412C-D28D16F88522}"/>
              </a:ext>
            </a:extLst>
          </p:cNvPr>
          <p:cNvSpPr>
            <a:spLocks noGrp="1"/>
          </p:cNvSpPr>
          <p:nvPr>
            <p:ph type="title"/>
          </p:nvPr>
        </p:nvSpPr>
        <p:spPr/>
        <p:txBody>
          <a:bodyPr/>
          <a:lstStyle/>
          <a:p>
            <a:r>
              <a:rPr lang="en-US"/>
              <a:t>Final Design Iteration</a:t>
            </a:r>
          </a:p>
        </p:txBody>
      </p:sp>
      <p:sp>
        <p:nvSpPr>
          <p:cNvPr id="7" name="TextBox 6">
            <a:extLst>
              <a:ext uri="{FF2B5EF4-FFF2-40B4-BE49-F238E27FC236}">
                <a16:creationId xmlns:a16="http://schemas.microsoft.com/office/drawing/2014/main" id="{3AE93AE1-6BEB-3082-B267-D520E05C8B0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69256BEE-9392-4342-4E44-0FEC9C352298}"/>
                  </a:ext>
                </a:extLst>
              </p:cNvPr>
              <p:cNvGraphicFramePr>
                <a:graphicFrameLocks/>
              </p:cNvGraphicFramePr>
              <p:nvPr>
                <p:extLst>
                  <p:ext uri="{D42A27DB-BD31-4B8C-83A1-F6EECF244321}">
                    <p14:modId xmlns:p14="http://schemas.microsoft.com/office/powerpoint/2010/main" val="653779776"/>
                  </p:ext>
                </p:extLst>
              </p:nvPr>
            </p:nvGraphicFramePr>
            <p:xfrm>
              <a:off x="4960613" y="1828404"/>
              <a:ext cx="5577840" cy="3969600"/>
            </p:xfrm>
            <a:graphic>
              <a:graphicData uri="http://schemas.microsoft.com/office/drawing/2017/model3d">
                <am3d:model3d r:embed="rId2">
                  <am3d:spPr>
                    <a:xfrm>
                      <a:off x="0" y="0"/>
                      <a:ext cx="5577840" cy="3969600"/>
                    </a:xfrm>
                    <a:prstGeom prst="rect">
                      <a:avLst/>
                    </a:prstGeom>
                  </am3d:spPr>
                  <am3d:camera>
                    <am3d:pos x="14712983" y="-1937187" z="48805144"/>
                    <am3d:up dx="0" dy="36000000" dz="0"/>
                    <am3d:lookAt x="14712983" y="-1937187" z="0"/>
                    <am3d:perspective fov="524813"/>
                  </am3d:camera>
                  <am3d:trans>
                    <am3d:meterPerModelUnit n="802439" d="1000000"/>
                    <am3d:preTrans dx="-31996858" dy="3606036" dz="2815091"/>
                    <am3d:scale>
                      <am3d:sx n="1000000" d="1000000"/>
                      <am3d:sy n="1000000" d="1000000"/>
                      <am3d:sz n="1000000" d="1000000"/>
                    </am3d:scale>
                    <am3d:rot ax="7670147" ay="361702" az="-461980"/>
                    <am3d:postTrans dx="14712982" dy="-1937186"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69256BEE-9392-4342-4E44-0FEC9C352298}"/>
                  </a:ext>
                </a:extLst>
              </p:cNvPr>
              <p:cNvPicPr>
                <a:picLocks noGrp="1" noRot="1" noChangeAspect="1" noMove="1" noResize="1" noEditPoints="1" noAdjustHandles="1" noChangeArrowheads="1" noChangeShapeType="1" noCrop="1"/>
              </p:cNvPicPr>
              <p:nvPr/>
            </p:nvPicPr>
            <p:blipFill>
              <a:blip r:embed="rId3"/>
              <a:stretch>
                <a:fillRect/>
              </a:stretch>
            </p:blipFill>
            <p:spPr>
              <a:xfrm>
                <a:off x="4960613" y="1828404"/>
                <a:ext cx="5577840" cy="3969600"/>
              </a:xfrm>
              <a:prstGeom prst="rect">
                <a:avLst/>
              </a:prstGeom>
            </p:spPr>
          </p:pic>
        </mc:Fallback>
      </mc:AlternateContent>
      <p:grpSp>
        <p:nvGrpSpPr>
          <p:cNvPr id="54" name="Group 53">
            <a:extLst>
              <a:ext uri="{FF2B5EF4-FFF2-40B4-BE49-F238E27FC236}">
                <a16:creationId xmlns:a16="http://schemas.microsoft.com/office/drawing/2014/main" id="{E661F9E5-9F28-2709-F89A-4BF3E4A34EB7}"/>
              </a:ext>
            </a:extLst>
          </p:cNvPr>
          <p:cNvGrpSpPr/>
          <p:nvPr/>
        </p:nvGrpSpPr>
        <p:grpSpPr>
          <a:xfrm>
            <a:off x="318560" y="2452602"/>
            <a:ext cx="4428449" cy="1188720"/>
            <a:chOff x="6192899" y="1420311"/>
            <a:chExt cx="4428449" cy="1188720"/>
          </a:xfrm>
        </p:grpSpPr>
        <p:graphicFrame>
          <p:nvGraphicFramePr>
            <p:cNvPr id="55" name="Diagram 54">
              <a:extLst>
                <a:ext uri="{FF2B5EF4-FFF2-40B4-BE49-F238E27FC236}">
                  <a16:creationId xmlns:a16="http://schemas.microsoft.com/office/drawing/2014/main" id="{101DB3F9-30B6-1364-8149-B96705FC7F3B}"/>
                </a:ext>
              </a:extLst>
            </p:cNvPr>
            <p:cNvGraphicFramePr/>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6" name="TextBox 55">
              <a:extLst>
                <a:ext uri="{FF2B5EF4-FFF2-40B4-BE49-F238E27FC236}">
                  <a16:creationId xmlns:a16="http://schemas.microsoft.com/office/drawing/2014/main" id="{E0BAA9C5-33FC-4910-A5F7-0622B2BE4463}"/>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57" name="Group 56">
            <a:extLst>
              <a:ext uri="{FF2B5EF4-FFF2-40B4-BE49-F238E27FC236}">
                <a16:creationId xmlns:a16="http://schemas.microsoft.com/office/drawing/2014/main" id="{16A3A5D6-D0B8-1BC8-9258-D98E3D8D4C5A}"/>
              </a:ext>
            </a:extLst>
          </p:cNvPr>
          <p:cNvGrpSpPr/>
          <p:nvPr/>
        </p:nvGrpSpPr>
        <p:grpSpPr>
          <a:xfrm>
            <a:off x="318560" y="3553947"/>
            <a:ext cx="4428449" cy="1188720"/>
            <a:chOff x="6192899" y="2301003"/>
            <a:chExt cx="4428449" cy="1188720"/>
          </a:xfrm>
        </p:grpSpPr>
        <p:graphicFrame>
          <p:nvGraphicFramePr>
            <p:cNvPr id="58" name="Diagram 57">
              <a:extLst>
                <a:ext uri="{FF2B5EF4-FFF2-40B4-BE49-F238E27FC236}">
                  <a16:creationId xmlns:a16="http://schemas.microsoft.com/office/drawing/2014/main" id="{1957C70C-CFC8-76C2-E23D-66DAC87B29DB}"/>
                </a:ext>
              </a:extLst>
            </p:cNvPr>
            <p:cNvGraphicFramePr/>
            <p:nvPr>
              <p:extLst>
                <p:ext uri="{D42A27DB-BD31-4B8C-83A1-F6EECF244321}">
                  <p14:modId xmlns:p14="http://schemas.microsoft.com/office/powerpoint/2010/main" val="116004322"/>
                </p:ext>
              </p:extLst>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9" name="TextBox 58">
              <a:extLst>
                <a:ext uri="{FF2B5EF4-FFF2-40B4-BE49-F238E27FC236}">
                  <a16:creationId xmlns:a16="http://schemas.microsoft.com/office/drawing/2014/main" id="{C8D99D38-3B8B-959A-7560-697EE66F6199}"/>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60" name="Group 59">
            <a:extLst>
              <a:ext uri="{FF2B5EF4-FFF2-40B4-BE49-F238E27FC236}">
                <a16:creationId xmlns:a16="http://schemas.microsoft.com/office/drawing/2014/main" id="{2E232D86-F73B-5B52-8B27-A2D3E3F5F9C4}"/>
              </a:ext>
            </a:extLst>
          </p:cNvPr>
          <p:cNvGrpSpPr/>
          <p:nvPr/>
        </p:nvGrpSpPr>
        <p:grpSpPr>
          <a:xfrm>
            <a:off x="338224" y="4655291"/>
            <a:ext cx="4428449" cy="1188720"/>
            <a:chOff x="6192899" y="3181695"/>
            <a:chExt cx="4428449" cy="1188720"/>
          </a:xfrm>
        </p:grpSpPr>
        <p:graphicFrame>
          <p:nvGraphicFramePr>
            <p:cNvPr id="61" name="Diagram 60">
              <a:extLst>
                <a:ext uri="{FF2B5EF4-FFF2-40B4-BE49-F238E27FC236}">
                  <a16:creationId xmlns:a16="http://schemas.microsoft.com/office/drawing/2014/main" id="{E3D9BCFE-F566-5FDF-847C-AA775B412456}"/>
                </a:ext>
              </a:extLst>
            </p:cNvPr>
            <p:cNvGraphicFramePr/>
            <p:nvPr>
              <p:extLst>
                <p:ext uri="{D42A27DB-BD31-4B8C-83A1-F6EECF244321}">
                  <p14:modId xmlns:p14="http://schemas.microsoft.com/office/powerpoint/2010/main" val="2926927078"/>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2" name="TextBox 61">
              <a:extLst>
                <a:ext uri="{FF2B5EF4-FFF2-40B4-BE49-F238E27FC236}">
                  <a16:creationId xmlns:a16="http://schemas.microsoft.com/office/drawing/2014/main" id="{FD93AEDC-CD5E-8A2A-C6BD-FB70FED56928}"/>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aphicFrame>
        <p:nvGraphicFramePr>
          <p:cNvPr id="2" name="Diagram 1">
            <a:extLst>
              <a:ext uri="{FF2B5EF4-FFF2-40B4-BE49-F238E27FC236}">
                <a16:creationId xmlns:a16="http://schemas.microsoft.com/office/drawing/2014/main" id="{0524EF19-E497-5A30-8D97-C326E00D03E2}"/>
              </a:ext>
            </a:extLst>
          </p:cNvPr>
          <p:cNvGraphicFramePr/>
          <p:nvPr>
            <p:extLst>
              <p:ext uri="{D42A27DB-BD31-4B8C-83A1-F6EECF244321}">
                <p14:modId xmlns:p14="http://schemas.microsoft.com/office/powerpoint/2010/main" val="1597855342"/>
              </p:ext>
            </p:extLst>
          </p:nvPr>
        </p:nvGraphicFramePr>
        <p:xfrm>
          <a:off x="318560" y="1781024"/>
          <a:ext cx="4428449" cy="75895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109899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FE69-5DDA-7559-75CB-A28D26E8DB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ED7F04-860E-1363-BFD6-0D3BC4EA680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95241B27-62D3-6D6D-1231-A73EA49670BE}"/>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63379AE2-5189-7209-412C-D28D16F88522}"/>
              </a:ext>
            </a:extLst>
          </p:cNvPr>
          <p:cNvSpPr>
            <a:spLocks noGrp="1"/>
          </p:cNvSpPr>
          <p:nvPr>
            <p:ph type="title"/>
          </p:nvPr>
        </p:nvSpPr>
        <p:spPr/>
        <p:txBody>
          <a:bodyPr/>
          <a:lstStyle/>
          <a:p>
            <a:r>
              <a:rPr lang="en-US"/>
              <a:t>Final Design Iteration</a:t>
            </a:r>
          </a:p>
        </p:txBody>
      </p:sp>
      <p:sp>
        <p:nvSpPr>
          <p:cNvPr id="7" name="TextBox 6">
            <a:extLst>
              <a:ext uri="{FF2B5EF4-FFF2-40B4-BE49-F238E27FC236}">
                <a16:creationId xmlns:a16="http://schemas.microsoft.com/office/drawing/2014/main" id="{3AE93AE1-6BEB-3082-B267-D520E05C8B0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69256BEE-9392-4342-4E44-0FEC9C352298}"/>
                  </a:ext>
                </a:extLst>
              </p:cNvPr>
              <p:cNvGraphicFramePr>
                <a:graphicFrameLocks noChangeAspect="1"/>
              </p:cNvGraphicFramePr>
              <p:nvPr>
                <p:extLst>
                  <p:ext uri="{D42A27DB-BD31-4B8C-83A1-F6EECF244321}">
                    <p14:modId xmlns:p14="http://schemas.microsoft.com/office/powerpoint/2010/main" val="1064557631"/>
                  </p:ext>
                </p:extLst>
              </p:nvPr>
            </p:nvGraphicFramePr>
            <p:xfrm>
              <a:off x="4791165" y="2072640"/>
              <a:ext cx="5701745" cy="3352800"/>
            </p:xfrm>
            <a:graphic>
              <a:graphicData uri="http://schemas.microsoft.com/office/drawing/2017/model3d">
                <am3d:model3d r:embed="rId2">
                  <am3d:spPr>
                    <a:xfrm>
                      <a:off x="0" y="0"/>
                      <a:ext cx="5701745" cy="3352800"/>
                    </a:xfrm>
                    <a:prstGeom prst="rect">
                      <a:avLst/>
                    </a:prstGeom>
                  </am3d:spPr>
                  <am3d:camera>
                    <am3d:pos x="0" y="0" z="48805144"/>
                    <am3d:up dx="0" dy="36000000" dz="0"/>
                    <am3d:lookAt x="0" y="0" z="0"/>
                    <am3d:perspective fov="2700000"/>
                  </am3d:camera>
                  <am3d:trans>
                    <am3d:meterPerModelUnit n="802439" d="1000000"/>
                    <am3d:preTrans dx="-17422244" dy="4402503" dz="2333517"/>
                    <am3d:scale>
                      <am3d:sx n="1000000" d="1000000"/>
                      <am3d:sy n="1000000" d="1000000"/>
                      <am3d:sz n="1000000" d="1000000"/>
                    </am3d:scale>
                    <am3d:rot ax="6618230" ay="15854" az="-42849"/>
                    <am3d:postTrans dx="0" dy="0" dz="0"/>
                  </am3d:trans>
                  <am3d:raster rName="Office3DRenderer" rVer="16.0.8326">
                    <am3d:blip r:embed="rId3"/>
                  </am3d:raster>
                  <am3d:objViewport viewportSz="59899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69256BEE-9392-4342-4E44-0FEC9C352298}"/>
                  </a:ext>
                </a:extLst>
              </p:cNvPr>
              <p:cNvPicPr>
                <a:picLocks noGrp="1" noRot="1" noChangeAspect="1" noMove="1" noResize="1" noEditPoints="1" noAdjustHandles="1" noChangeArrowheads="1" noChangeShapeType="1" noCrop="1"/>
              </p:cNvPicPr>
              <p:nvPr/>
            </p:nvPicPr>
            <p:blipFill>
              <a:blip r:embed="rId3"/>
              <a:stretch>
                <a:fillRect/>
              </a:stretch>
            </p:blipFill>
            <p:spPr>
              <a:xfrm>
                <a:off x="4791165" y="2072640"/>
                <a:ext cx="5701745" cy="3352800"/>
              </a:xfrm>
              <a:prstGeom prst="rect">
                <a:avLst/>
              </a:prstGeom>
            </p:spPr>
          </p:pic>
        </mc:Fallback>
      </mc:AlternateContent>
      <p:grpSp>
        <p:nvGrpSpPr>
          <p:cNvPr id="54" name="Group 53">
            <a:extLst>
              <a:ext uri="{FF2B5EF4-FFF2-40B4-BE49-F238E27FC236}">
                <a16:creationId xmlns:a16="http://schemas.microsoft.com/office/drawing/2014/main" id="{E661F9E5-9F28-2709-F89A-4BF3E4A34EB7}"/>
              </a:ext>
            </a:extLst>
          </p:cNvPr>
          <p:cNvGrpSpPr/>
          <p:nvPr/>
        </p:nvGrpSpPr>
        <p:grpSpPr>
          <a:xfrm>
            <a:off x="318560" y="2452602"/>
            <a:ext cx="4428449" cy="1188720"/>
            <a:chOff x="6192899" y="1420311"/>
            <a:chExt cx="4428449" cy="1188720"/>
          </a:xfrm>
        </p:grpSpPr>
        <p:graphicFrame>
          <p:nvGraphicFramePr>
            <p:cNvPr id="55" name="Diagram 54">
              <a:extLst>
                <a:ext uri="{FF2B5EF4-FFF2-40B4-BE49-F238E27FC236}">
                  <a16:creationId xmlns:a16="http://schemas.microsoft.com/office/drawing/2014/main" id="{101DB3F9-30B6-1364-8149-B96705FC7F3B}"/>
                </a:ext>
              </a:extLst>
            </p:cNvPr>
            <p:cNvGraphicFramePr/>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6" name="TextBox 55">
              <a:extLst>
                <a:ext uri="{FF2B5EF4-FFF2-40B4-BE49-F238E27FC236}">
                  <a16:creationId xmlns:a16="http://schemas.microsoft.com/office/drawing/2014/main" id="{E0BAA9C5-33FC-4910-A5F7-0622B2BE4463}"/>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57" name="Group 56">
            <a:extLst>
              <a:ext uri="{FF2B5EF4-FFF2-40B4-BE49-F238E27FC236}">
                <a16:creationId xmlns:a16="http://schemas.microsoft.com/office/drawing/2014/main" id="{16A3A5D6-D0B8-1BC8-9258-D98E3D8D4C5A}"/>
              </a:ext>
            </a:extLst>
          </p:cNvPr>
          <p:cNvGrpSpPr/>
          <p:nvPr/>
        </p:nvGrpSpPr>
        <p:grpSpPr>
          <a:xfrm>
            <a:off x="318560" y="3553947"/>
            <a:ext cx="4428449" cy="1188720"/>
            <a:chOff x="6192899" y="2301003"/>
            <a:chExt cx="4428449" cy="1188720"/>
          </a:xfrm>
        </p:grpSpPr>
        <p:graphicFrame>
          <p:nvGraphicFramePr>
            <p:cNvPr id="58" name="Diagram 57">
              <a:extLst>
                <a:ext uri="{FF2B5EF4-FFF2-40B4-BE49-F238E27FC236}">
                  <a16:creationId xmlns:a16="http://schemas.microsoft.com/office/drawing/2014/main" id="{1957C70C-CFC8-76C2-E23D-66DAC87B29DB}"/>
                </a:ext>
              </a:extLst>
            </p:cNvPr>
            <p:cNvGraphicFramePr/>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9" name="TextBox 58">
              <a:extLst>
                <a:ext uri="{FF2B5EF4-FFF2-40B4-BE49-F238E27FC236}">
                  <a16:creationId xmlns:a16="http://schemas.microsoft.com/office/drawing/2014/main" id="{C8D99D38-3B8B-959A-7560-697EE66F6199}"/>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60" name="Group 59">
            <a:extLst>
              <a:ext uri="{FF2B5EF4-FFF2-40B4-BE49-F238E27FC236}">
                <a16:creationId xmlns:a16="http://schemas.microsoft.com/office/drawing/2014/main" id="{2E232D86-F73B-5B52-8B27-A2D3E3F5F9C4}"/>
              </a:ext>
            </a:extLst>
          </p:cNvPr>
          <p:cNvGrpSpPr/>
          <p:nvPr/>
        </p:nvGrpSpPr>
        <p:grpSpPr>
          <a:xfrm>
            <a:off x="338224" y="4655291"/>
            <a:ext cx="4428449" cy="1188720"/>
            <a:chOff x="6192899" y="3181695"/>
            <a:chExt cx="4428449" cy="1188720"/>
          </a:xfrm>
        </p:grpSpPr>
        <p:graphicFrame>
          <p:nvGraphicFramePr>
            <p:cNvPr id="61" name="Diagram 60">
              <a:extLst>
                <a:ext uri="{FF2B5EF4-FFF2-40B4-BE49-F238E27FC236}">
                  <a16:creationId xmlns:a16="http://schemas.microsoft.com/office/drawing/2014/main" id="{E3D9BCFE-F566-5FDF-847C-AA775B412456}"/>
                </a:ext>
              </a:extLst>
            </p:cNvPr>
            <p:cNvGraphicFramePr/>
            <p:nvPr>
              <p:extLst>
                <p:ext uri="{D42A27DB-BD31-4B8C-83A1-F6EECF244321}">
                  <p14:modId xmlns:p14="http://schemas.microsoft.com/office/powerpoint/2010/main" val="595090924"/>
                </p:ext>
              </p:extLst>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2" name="TextBox 61">
              <a:extLst>
                <a:ext uri="{FF2B5EF4-FFF2-40B4-BE49-F238E27FC236}">
                  <a16:creationId xmlns:a16="http://schemas.microsoft.com/office/drawing/2014/main" id="{FD93AEDC-CD5E-8A2A-C6BD-FB70FED56928}"/>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aphicFrame>
        <p:nvGraphicFramePr>
          <p:cNvPr id="10" name="Diagram 9">
            <a:extLst>
              <a:ext uri="{FF2B5EF4-FFF2-40B4-BE49-F238E27FC236}">
                <a16:creationId xmlns:a16="http://schemas.microsoft.com/office/drawing/2014/main" id="{15A404CF-7A8F-D486-AA47-07D419870CD8}"/>
              </a:ext>
            </a:extLst>
          </p:cNvPr>
          <p:cNvGraphicFramePr/>
          <p:nvPr>
            <p:extLst>
              <p:ext uri="{D42A27DB-BD31-4B8C-83A1-F6EECF244321}">
                <p14:modId xmlns:p14="http://schemas.microsoft.com/office/powerpoint/2010/main" val="1597855342"/>
              </p:ext>
            </p:extLst>
          </p:nvPr>
        </p:nvGraphicFramePr>
        <p:xfrm>
          <a:off x="318560" y="1781024"/>
          <a:ext cx="4428449" cy="75895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2241437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7FE69-5DDA-7559-75CB-A28D26E8DB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ED7F04-860E-1363-BFD6-0D3BC4EA680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95241B27-62D3-6D6D-1231-A73EA49670BE}"/>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63379AE2-5189-7209-412C-D28D16F88522}"/>
              </a:ext>
            </a:extLst>
          </p:cNvPr>
          <p:cNvSpPr>
            <a:spLocks noGrp="1"/>
          </p:cNvSpPr>
          <p:nvPr>
            <p:ph type="title"/>
          </p:nvPr>
        </p:nvSpPr>
        <p:spPr/>
        <p:txBody>
          <a:bodyPr/>
          <a:lstStyle/>
          <a:p>
            <a:r>
              <a:rPr lang="en-US"/>
              <a:t>Final Design Iteration</a:t>
            </a:r>
          </a:p>
        </p:txBody>
      </p:sp>
      <p:sp>
        <p:nvSpPr>
          <p:cNvPr id="7" name="TextBox 6">
            <a:extLst>
              <a:ext uri="{FF2B5EF4-FFF2-40B4-BE49-F238E27FC236}">
                <a16:creationId xmlns:a16="http://schemas.microsoft.com/office/drawing/2014/main" id="{3AE93AE1-6BEB-3082-B267-D520E05C8B0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pSp>
        <p:nvGrpSpPr>
          <p:cNvPr id="54" name="Group 53">
            <a:extLst>
              <a:ext uri="{FF2B5EF4-FFF2-40B4-BE49-F238E27FC236}">
                <a16:creationId xmlns:a16="http://schemas.microsoft.com/office/drawing/2014/main" id="{E661F9E5-9F28-2709-F89A-4BF3E4A34EB7}"/>
              </a:ext>
            </a:extLst>
          </p:cNvPr>
          <p:cNvGrpSpPr/>
          <p:nvPr/>
        </p:nvGrpSpPr>
        <p:grpSpPr>
          <a:xfrm>
            <a:off x="318560" y="2452602"/>
            <a:ext cx="4428449" cy="1188720"/>
            <a:chOff x="6192899" y="1420311"/>
            <a:chExt cx="4428449" cy="1188720"/>
          </a:xfrm>
        </p:grpSpPr>
        <p:graphicFrame>
          <p:nvGraphicFramePr>
            <p:cNvPr id="55" name="Diagram 54">
              <a:extLst>
                <a:ext uri="{FF2B5EF4-FFF2-40B4-BE49-F238E27FC236}">
                  <a16:creationId xmlns:a16="http://schemas.microsoft.com/office/drawing/2014/main" id="{101DB3F9-30B6-1364-8149-B96705FC7F3B}"/>
                </a:ext>
              </a:extLst>
            </p:cNvPr>
            <p:cNvGraphicFramePr/>
            <p:nvPr/>
          </p:nvGraphicFramePr>
          <p:xfrm>
            <a:off x="6232228" y="1420311"/>
            <a:ext cx="4389120" cy="118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6" name="TextBox 55">
              <a:extLst>
                <a:ext uri="{FF2B5EF4-FFF2-40B4-BE49-F238E27FC236}">
                  <a16:creationId xmlns:a16="http://schemas.microsoft.com/office/drawing/2014/main" id="{E0BAA9C5-33FC-4910-A5F7-0622B2BE4463}"/>
                </a:ext>
              </a:extLst>
            </p:cNvPr>
            <p:cNvSpPr txBox="1"/>
            <p:nvPr/>
          </p:nvSpPr>
          <p:spPr>
            <a:xfrm>
              <a:off x="6192899" y="1660728"/>
              <a:ext cx="795151" cy="707886"/>
            </a:xfrm>
            <a:prstGeom prst="rect">
              <a:avLst/>
            </a:prstGeom>
            <a:noFill/>
          </p:spPr>
          <p:txBody>
            <a:bodyPr wrap="square" rtlCol="0">
              <a:spAutoFit/>
            </a:bodyPr>
            <a:lstStyle/>
            <a:p>
              <a:pPr algn="ctr"/>
              <a:r>
                <a:rPr lang="en-US" sz="4000" b="1">
                  <a:solidFill>
                    <a:schemeClr val="bg1"/>
                  </a:solidFill>
                </a:rPr>
                <a:t>1</a:t>
              </a:r>
              <a:endParaRPr lang="en-US" sz="2400" b="1">
                <a:solidFill>
                  <a:schemeClr val="bg1"/>
                </a:solidFill>
              </a:endParaRPr>
            </a:p>
          </p:txBody>
        </p:sp>
      </p:grpSp>
      <p:grpSp>
        <p:nvGrpSpPr>
          <p:cNvPr id="57" name="Group 56">
            <a:extLst>
              <a:ext uri="{FF2B5EF4-FFF2-40B4-BE49-F238E27FC236}">
                <a16:creationId xmlns:a16="http://schemas.microsoft.com/office/drawing/2014/main" id="{16A3A5D6-D0B8-1BC8-9258-D98E3D8D4C5A}"/>
              </a:ext>
            </a:extLst>
          </p:cNvPr>
          <p:cNvGrpSpPr/>
          <p:nvPr/>
        </p:nvGrpSpPr>
        <p:grpSpPr>
          <a:xfrm>
            <a:off x="318560" y="3553947"/>
            <a:ext cx="4428449" cy="1188720"/>
            <a:chOff x="6192899" y="2301003"/>
            <a:chExt cx="4428449" cy="1188720"/>
          </a:xfrm>
        </p:grpSpPr>
        <p:graphicFrame>
          <p:nvGraphicFramePr>
            <p:cNvPr id="58" name="Diagram 57">
              <a:extLst>
                <a:ext uri="{FF2B5EF4-FFF2-40B4-BE49-F238E27FC236}">
                  <a16:creationId xmlns:a16="http://schemas.microsoft.com/office/drawing/2014/main" id="{1957C70C-CFC8-76C2-E23D-66DAC87B29DB}"/>
                </a:ext>
              </a:extLst>
            </p:cNvPr>
            <p:cNvGraphicFramePr/>
            <p:nvPr/>
          </p:nvGraphicFramePr>
          <p:xfrm>
            <a:off x="6232228" y="2301003"/>
            <a:ext cx="4389120" cy="11887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9" name="TextBox 58">
              <a:extLst>
                <a:ext uri="{FF2B5EF4-FFF2-40B4-BE49-F238E27FC236}">
                  <a16:creationId xmlns:a16="http://schemas.microsoft.com/office/drawing/2014/main" id="{C8D99D38-3B8B-959A-7560-697EE66F6199}"/>
                </a:ext>
              </a:extLst>
            </p:cNvPr>
            <p:cNvSpPr txBox="1"/>
            <p:nvPr/>
          </p:nvSpPr>
          <p:spPr>
            <a:xfrm>
              <a:off x="6192899" y="2541420"/>
              <a:ext cx="795151" cy="707886"/>
            </a:xfrm>
            <a:prstGeom prst="rect">
              <a:avLst/>
            </a:prstGeom>
            <a:noFill/>
          </p:spPr>
          <p:txBody>
            <a:bodyPr wrap="square" rtlCol="0">
              <a:spAutoFit/>
            </a:bodyPr>
            <a:lstStyle/>
            <a:p>
              <a:pPr algn="ctr"/>
              <a:r>
                <a:rPr lang="en-US" sz="4000" b="1">
                  <a:solidFill>
                    <a:schemeClr val="bg1"/>
                  </a:solidFill>
                </a:rPr>
                <a:t>2</a:t>
              </a:r>
              <a:endParaRPr lang="en-US" sz="2400" b="1">
                <a:solidFill>
                  <a:schemeClr val="bg1"/>
                </a:solidFill>
              </a:endParaRPr>
            </a:p>
          </p:txBody>
        </p:sp>
      </p:grpSp>
      <p:grpSp>
        <p:nvGrpSpPr>
          <p:cNvPr id="60" name="Group 59">
            <a:extLst>
              <a:ext uri="{FF2B5EF4-FFF2-40B4-BE49-F238E27FC236}">
                <a16:creationId xmlns:a16="http://schemas.microsoft.com/office/drawing/2014/main" id="{2E232D86-F73B-5B52-8B27-A2D3E3F5F9C4}"/>
              </a:ext>
            </a:extLst>
          </p:cNvPr>
          <p:cNvGrpSpPr/>
          <p:nvPr/>
        </p:nvGrpSpPr>
        <p:grpSpPr>
          <a:xfrm>
            <a:off x="338224" y="4655291"/>
            <a:ext cx="4428449" cy="1188720"/>
            <a:chOff x="6192899" y="3181695"/>
            <a:chExt cx="4428449" cy="1188720"/>
          </a:xfrm>
        </p:grpSpPr>
        <p:graphicFrame>
          <p:nvGraphicFramePr>
            <p:cNvPr id="61" name="Diagram 60">
              <a:extLst>
                <a:ext uri="{FF2B5EF4-FFF2-40B4-BE49-F238E27FC236}">
                  <a16:creationId xmlns:a16="http://schemas.microsoft.com/office/drawing/2014/main" id="{E3D9BCFE-F566-5FDF-847C-AA775B412456}"/>
                </a:ext>
              </a:extLst>
            </p:cNvPr>
            <p:cNvGraphicFramePr/>
            <p:nvPr/>
          </p:nvGraphicFramePr>
          <p:xfrm>
            <a:off x="6232228" y="3181695"/>
            <a:ext cx="4389120" cy="11887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2" name="TextBox 61">
              <a:extLst>
                <a:ext uri="{FF2B5EF4-FFF2-40B4-BE49-F238E27FC236}">
                  <a16:creationId xmlns:a16="http://schemas.microsoft.com/office/drawing/2014/main" id="{FD93AEDC-CD5E-8A2A-C6BD-FB70FED56928}"/>
                </a:ext>
              </a:extLst>
            </p:cNvPr>
            <p:cNvSpPr txBox="1"/>
            <p:nvPr/>
          </p:nvSpPr>
          <p:spPr>
            <a:xfrm>
              <a:off x="6192899" y="3422112"/>
              <a:ext cx="795151" cy="707886"/>
            </a:xfrm>
            <a:prstGeom prst="rect">
              <a:avLst/>
            </a:prstGeom>
            <a:noFill/>
          </p:spPr>
          <p:txBody>
            <a:bodyPr wrap="square" rtlCol="0">
              <a:spAutoFit/>
            </a:bodyPr>
            <a:lstStyle/>
            <a:p>
              <a:pPr algn="ctr"/>
              <a:r>
                <a:rPr lang="en-US" sz="4000" b="1">
                  <a:solidFill>
                    <a:schemeClr val="bg1"/>
                  </a:solidFill>
                </a:rPr>
                <a:t>3</a:t>
              </a:r>
              <a:endParaRPr lang="en-US" sz="2400" b="1">
                <a:solidFill>
                  <a:schemeClr val="bg1"/>
                </a:solidFill>
              </a:endParaRPr>
            </a:p>
          </p:txBody>
        </p:sp>
      </p:grpSp>
      <p:graphicFrame>
        <p:nvGraphicFramePr>
          <p:cNvPr id="74" name="Diagram 73">
            <a:extLst>
              <a:ext uri="{FF2B5EF4-FFF2-40B4-BE49-F238E27FC236}">
                <a16:creationId xmlns:a16="http://schemas.microsoft.com/office/drawing/2014/main" id="{B91476EF-6D57-8859-B9E3-630AFD306520}"/>
              </a:ext>
            </a:extLst>
          </p:cNvPr>
          <p:cNvGraphicFramePr/>
          <p:nvPr>
            <p:extLst>
              <p:ext uri="{D42A27DB-BD31-4B8C-83A1-F6EECF244321}">
                <p14:modId xmlns:p14="http://schemas.microsoft.com/office/powerpoint/2010/main" val="3160662733"/>
              </p:ext>
            </p:extLst>
          </p:nvPr>
        </p:nvGraphicFramePr>
        <p:xfrm>
          <a:off x="318560" y="1781024"/>
          <a:ext cx="4428449" cy="75895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A7303120-D51F-1042-11BF-A94CE78B5578}"/>
                  </a:ext>
                </a:extLst>
              </p:cNvPr>
              <p:cNvGraphicFramePr>
                <a:graphicFrameLocks noChangeAspect="1"/>
              </p:cNvGraphicFramePr>
              <p:nvPr>
                <p:extLst>
                  <p:ext uri="{D42A27DB-BD31-4B8C-83A1-F6EECF244321}">
                    <p14:modId xmlns:p14="http://schemas.microsoft.com/office/powerpoint/2010/main" val="2102650153"/>
                  </p:ext>
                </p:extLst>
              </p:nvPr>
            </p:nvGraphicFramePr>
            <p:xfrm>
              <a:off x="4837298" y="2909591"/>
              <a:ext cx="5609478" cy="1678897"/>
            </p:xfrm>
            <a:graphic>
              <a:graphicData uri="http://schemas.microsoft.com/office/drawing/2017/model3d">
                <am3d:model3d r:embed="rId22">
                  <am3d:spPr>
                    <a:xfrm>
                      <a:off x="0" y="0"/>
                      <a:ext cx="5609478" cy="1678897"/>
                    </a:xfrm>
                    <a:prstGeom prst="rect">
                      <a:avLst/>
                    </a:prstGeom>
                  </am3d:spPr>
                  <am3d:camera>
                    <am3d:pos x="0" y="0" z="48805144"/>
                    <am3d:up dx="0" dy="36000000" dz="0"/>
                    <am3d:lookAt x="0" y="0" z="0"/>
                    <am3d:perspective fov="2700000"/>
                  </am3d:camera>
                  <am3d:trans>
                    <am3d:meterPerModelUnit n="802439" d="1000000"/>
                    <am3d:preTrans dx="-17422244" dy="4402503" dz="2333517"/>
                    <am3d:scale>
                      <am3d:sx n="1000000" d="1000000"/>
                      <am3d:sy n="1000000" d="1000000"/>
                      <am3d:sz n="1000000" d="1000000"/>
                    </am3d:scale>
                    <am3d:rot ax="8402242" ay="181151" az="-151633"/>
                    <am3d:postTrans dx="0" dy="0" dz="0"/>
                  </am3d:trans>
                  <am3d:raster rName="Office3DRenderer" rVer="16.0.8326">
                    <am3d:blip r:embed="rId23"/>
                  </am3d:raster>
                  <am3d:objViewport viewportSz="59899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A7303120-D51F-1042-11BF-A94CE78B5578}"/>
                  </a:ext>
                </a:extLst>
              </p:cNvPr>
              <p:cNvPicPr>
                <a:picLocks noGrp="1" noRot="1" noChangeAspect="1" noMove="1" noResize="1" noEditPoints="1" noAdjustHandles="1" noChangeArrowheads="1" noChangeShapeType="1" noCrop="1"/>
              </p:cNvPicPr>
              <p:nvPr/>
            </p:nvPicPr>
            <p:blipFill>
              <a:blip r:embed="rId23"/>
              <a:stretch>
                <a:fillRect/>
              </a:stretch>
            </p:blipFill>
            <p:spPr>
              <a:xfrm>
                <a:off x="4837298" y="2909591"/>
                <a:ext cx="5609478" cy="1678897"/>
              </a:xfrm>
              <a:prstGeom prst="rect">
                <a:avLst/>
              </a:prstGeom>
            </p:spPr>
          </p:pic>
        </mc:Fallback>
      </mc:AlternateContent>
    </p:spTree>
    <p:extLst>
      <p:ext uri="{BB962C8B-B14F-4D97-AF65-F5344CB8AC3E}">
        <p14:creationId xmlns:p14="http://schemas.microsoft.com/office/powerpoint/2010/main" val="695980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A27F6F-4CE8-8E11-1E94-AB30D372B85D}"/>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0EDAB3A6-92DE-80C4-0D32-6D8FC62683FC}"/>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DCE3B7E8-B6C9-C19A-0C35-1FD63EA102BE}"/>
              </a:ext>
            </a:extLst>
          </p:cNvPr>
          <p:cNvSpPr>
            <a:spLocks noGrp="1"/>
          </p:cNvSpPr>
          <p:nvPr>
            <p:ph type="title"/>
          </p:nvPr>
        </p:nvSpPr>
        <p:spPr/>
        <p:txBody>
          <a:bodyPr/>
          <a:lstStyle/>
          <a:p>
            <a:r>
              <a:rPr lang="en-US"/>
              <a:t>Fluxmeter Probe Housing</a:t>
            </a:r>
          </a:p>
        </p:txBody>
      </p:sp>
      <p:sp>
        <p:nvSpPr>
          <p:cNvPr id="6" name="TextBox 5">
            <a:extLst>
              <a:ext uri="{FF2B5EF4-FFF2-40B4-BE49-F238E27FC236}">
                <a16:creationId xmlns:a16="http://schemas.microsoft.com/office/drawing/2014/main" id="{35742E62-D78C-6C29-3C9F-184E3FFA226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347CD72C-30EA-D895-09CD-8CB49D06DA49}"/>
                  </a:ext>
                </a:extLst>
              </p:cNvPr>
              <p:cNvGraphicFramePr>
                <a:graphicFrameLocks noChangeAspect="1"/>
              </p:cNvGraphicFramePr>
              <p:nvPr/>
            </p:nvGraphicFramePr>
            <p:xfrm rot="5400000">
              <a:off x="4417947" y="3477635"/>
              <a:ext cx="4255935" cy="1707562"/>
            </p:xfrm>
            <a:graphic>
              <a:graphicData uri="http://schemas.microsoft.com/office/drawing/2017/model3d">
                <am3d:model3d r:embed="rId3">
                  <am3d:spPr>
                    <a:xfrm rot="5400000">
                      <a:off x="0" y="0"/>
                      <a:ext cx="4255935" cy="1707562"/>
                    </a:xfrm>
                    <a:prstGeom prst="rect">
                      <a:avLst/>
                    </a:prstGeom>
                  </am3d:spPr>
                  <am3d:camera>
                    <am3d:pos x="0" y="0" z="50825938"/>
                    <am3d:up dx="0" dy="36000000" dz="0"/>
                    <am3d:lookAt x="0" y="0" z="0"/>
                    <am3d:perspective fov="2700000"/>
                  </am3d:camera>
                  <am3d:trans>
                    <am3d:meterPerModelUnit n="4683561" d="1000000"/>
                    <am3d:preTrans dx="-5058230" dy="5359666" dz="16888870"/>
                    <am3d:scale>
                      <am3d:sx n="1000000" d="1000000"/>
                      <am3d:sy n="1000000" d="1000000"/>
                      <am3d:sz n="1000000" d="1000000"/>
                    </am3d:scale>
                    <am3d:rot ax="-5227016" ay="2943651" az="-5171137"/>
                    <am3d:postTrans dx="0" dy="0" dz="0"/>
                  </am3d:trans>
                  <am3d:raster rName="Office3DRenderer" rVer="16.0.8326">
                    <am3d:blip r:embed="rId4"/>
                  </am3d:raster>
                  <am3d:objViewport viewportSz="448452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347CD72C-30EA-D895-09CD-8CB49D06DA49}"/>
                  </a:ext>
                </a:extLst>
              </p:cNvPr>
              <p:cNvPicPr>
                <a:picLocks noGrp="1" noRot="1" noChangeAspect="1" noMove="1" noResize="1" noEditPoints="1" noAdjustHandles="1" noChangeArrowheads="1" noChangeShapeType="1" noCrop="1"/>
              </p:cNvPicPr>
              <p:nvPr/>
            </p:nvPicPr>
            <p:blipFill>
              <a:blip r:embed="rId4"/>
              <a:stretch>
                <a:fillRect/>
              </a:stretch>
            </p:blipFill>
            <p:spPr>
              <a:xfrm rot="5400000">
                <a:off x="4417947" y="3477635"/>
                <a:ext cx="4255935" cy="170756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870A7BF4-7048-6C08-7025-A56DD36D15D1}"/>
                  </a:ext>
                </a:extLst>
              </p:cNvPr>
              <p:cNvGraphicFramePr>
                <a:graphicFrameLocks noChangeAspect="1"/>
              </p:cNvGraphicFramePr>
              <p:nvPr/>
            </p:nvGraphicFramePr>
            <p:xfrm rot="5400000">
              <a:off x="1625514" y="3656251"/>
              <a:ext cx="2655032" cy="2834065"/>
            </p:xfrm>
            <a:graphic>
              <a:graphicData uri="http://schemas.microsoft.com/office/drawing/2017/model3d">
                <am3d:model3d r:embed="rId5">
                  <am3d:spPr>
                    <a:xfrm rot="5400000">
                      <a:off x="0" y="0"/>
                      <a:ext cx="2655032" cy="2834065"/>
                    </a:xfrm>
                    <a:prstGeom prst="rect">
                      <a:avLst/>
                    </a:prstGeom>
                  </am3d:spPr>
                  <am3d:camera>
                    <am3d:pos x="0" y="0" z="62865541"/>
                    <am3d:up dx="0" dy="36000000" dz="0"/>
                    <am3d:lookAt x="0" y="0" z="0"/>
                    <am3d:perspective fov="2700000"/>
                  </am3d:camera>
                  <am3d:trans>
                    <am3d:meterPerModelUnit n="7406438" d="1000000"/>
                    <am3d:preTrans dx="-7998927" dy="-6528052" dz="12055380"/>
                    <am3d:scale>
                      <am3d:sx n="1000000" d="1000000"/>
                      <am3d:sy n="1000000" d="1000000"/>
                      <am3d:sz n="1000000" d="1000000"/>
                    </am3d:scale>
                    <am3d:rot ax="-5524960" ay="2827503" az="-5570408"/>
                    <am3d:postTrans dx="0" dy="0" dz="0"/>
                  </am3d:trans>
                  <am3d:raster rName="Office3DRenderer" rVer="16.0.8326">
                    <am3d:blip r:embed="rId6"/>
                  </am3d:raster>
                  <am3d:objViewport viewportSz="35262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870A7BF4-7048-6C08-7025-A56DD36D15D1}"/>
                  </a:ext>
                </a:extLst>
              </p:cNvPr>
              <p:cNvPicPr>
                <a:picLocks noGrp="1" noRot="1" noChangeAspect="1" noMove="1" noResize="1" noEditPoints="1" noAdjustHandles="1" noChangeArrowheads="1" noChangeShapeType="1" noCrop="1"/>
              </p:cNvPicPr>
              <p:nvPr/>
            </p:nvPicPr>
            <p:blipFill>
              <a:blip r:embed="rId6"/>
              <a:stretch>
                <a:fillRect/>
              </a:stretch>
            </p:blipFill>
            <p:spPr>
              <a:xfrm rot="5400000">
                <a:off x="1625514" y="3656251"/>
                <a:ext cx="2655032" cy="2834065"/>
              </a:xfrm>
              <a:prstGeom prst="rect">
                <a:avLst/>
              </a:prstGeom>
            </p:spPr>
          </p:pic>
        </mc:Fallback>
      </mc:AlternateContent>
      <p:grpSp>
        <p:nvGrpSpPr>
          <p:cNvPr id="13" name="Group 12">
            <a:extLst>
              <a:ext uri="{FF2B5EF4-FFF2-40B4-BE49-F238E27FC236}">
                <a16:creationId xmlns:a16="http://schemas.microsoft.com/office/drawing/2014/main" id="{521A3D4E-5F33-BB8E-93B4-B107489EE156}"/>
              </a:ext>
            </a:extLst>
          </p:cNvPr>
          <p:cNvGrpSpPr/>
          <p:nvPr/>
        </p:nvGrpSpPr>
        <p:grpSpPr>
          <a:xfrm>
            <a:off x="209018" y="1655780"/>
            <a:ext cx="7838266" cy="627109"/>
            <a:chOff x="209018" y="1655780"/>
            <a:chExt cx="7838266" cy="627109"/>
          </a:xfrm>
        </p:grpSpPr>
        <p:sp>
          <p:nvSpPr>
            <p:cNvPr id="7" name="Arrow: Chevron 6">
              <a:extLst>
                <a:ext uri="{FF2B5EF4-FFF2-40B4-BE49-F238E27FC236}">
                  <a16:creationId xmlns:a16="http://schemas.microsoft.com/office/drawing/2014/main" id="{DCA3AC77-DD79-5726-6D51-8A721BF00AF6}"/>
                </a:ext>
              </a:extLst>
            </p:cNvPr>
            <p:cNvSpPr>
              <a:spLocks noChangeAspect="1"/>
            </p:cNvSpPr>
            <p:nvPr/>
          </p:nvSpPr>
          <p:spPr>
            <a:xfrm>
              <a:off x="209018" y="1655780"/>
              <a:ext cx="1541961" cy="627109"/>
            </a:xfrm>
            <a:prstGeom prst="chevron">
              <a:avLst/>
            </a:prstGeom>
            <a:solidFill>
              <a:schemeClr val="tx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Rounded Corners 11">
              <a:extLst>
                <a:ext uri="{FF2B5EF4-FFF2-40B4-BE49-F238E27FC236}">
                  <a16:creationId xmlns:a16="http://schemas.microsoft.com/office/drawing/2014/main" id="{D5A59468-8893-5883-FA50-2BC1D77D2699}"/>
                </a:ext>
              </a:extLst>
            </p:cNvPr>
            <p:cNvSpPr/>
            <p:nvPr/>
          </p:nvSpPr>
          <p:spPr>
            <a:xfrm>
              <a:off x="1873944" y="1655780"/>
              <a:ext cx="6173340" cy="627108"/>
            </a:xfrm>
            <a:prstGeom prst="round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Hinge for moving probe out of way during specimen loading</a:t>
              </a:r>
            </a:p>
          </p:txBody>
        </p:sp>
      </p:grpSp>
    </p:spTree>
    <p:extLst>
      <p:ext uri="{BB962C8B-B14F-4D97-AF65-F5344CB8AC3E}">
        <p14:creationId xmlns:p14="http://schemas.microsoft.com/office/powerpoint/2010/main" val="267603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A27F6F-4CE8-8E11-1E94-AB30D372B85D}"/>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0EDAB3A6-92DE-80C4-0D32-6D8FC62683FC}"/>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DCE3B7E8-B6C9-C19A-0C35-1FD63EA102BE}"/>
              </a:ext>
            </a:extLst>
          </p:cNvPr>
          <p:cNvSpPr>
            <a:spLocks noGrp="1"/>
          </p:cNvSpPr>
          <p:nvPr>
            <p:ph type="title"/>
          </p:nvPr>
        </p:nvSpPr>
        <p:spPr/>
        <p:txBody>
          <a:bodyPr/>
          <a:lstStyle/>
          <a:p>
            <a:r>
              <a:rPr lang="en-US"/>
              <a:t>Fluxmeter Probe Housing</a:t>
            </a:r>
          </a:p>
        </p:txBody>
      </p:sp>
      <p:sp>
        <p:nvSpPr>
          <p:cNvPr id="6" name="TextBox 5">
            <a:extLst>
              <a:ext uri="{FF2B5EF4-FFF2-40B4-BE49-F238E27FC236}">
                <a16:creationId xmlns:a16="http://schemas.microsoft.com/office/drawing/2014/main" id="{35742E62-D78C-6C29-3C9F-184E3FFA226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347CD72C-30EA-D895-09CD-8CB49D06DA49}"/>
                  </a:ext>
                </a:extLst>
              </p:cNvPr>
              <p:cNvGraphicFramePr>
                <a:graphicFrameLocks noChangeAspect="1"/>
              </p:cNvGraphicFramePr>
              <p:nvPr>
                <p:extLst>
                  <p:ext uri="{D42A27DB-BD31-4B8C-83A1-F6EECF244321}">
                    <p14:modId xmlns:p14="http://schemas.microsoft.com/office/powerpoint/2010/main" val="2841481134"/>
                  </p:ext>
                </p:extLst>
              </p:nvPr>
            </p:nvGraphicFramePr>
            <p:xfrm rot="5400000">
              <a:off x="5931791" y="3764808"/>
              <a:ext cx="1228247" cy="1133216"/>
            </p:xfrm>
            <a:graphic>
              <a:graphicData uri="http://schemas.microsoft.com/office/drawing/2017/model3d">
                <am3d:model3d r:embed="rId3">
                  <am3d:spPr>
                    <a:xfrm rot="5400000">
                      <a:off x="0" y="0"/>
                      <a:ext cx="1228247" cy="1133216"/>
                    </a:xfrm>
                    <a:prstGeom prst="rect">
                      <a:avLst/>
                    </a:prstGeom>
                  </am3d:spPr>
                  <am3d:camera>
                    <am3d:pos x="0" y="0" z="50825938"/>
                    <am3d:up dx="0" dy="36000000" dz="0"/>
                    <am3d:lookAt x="0" y="0" z="0"/>
                    <am3d:perspective fov="2700000"/>
                  </am3d:camera>
                  <am3d:trans>
                    <am3d:meterPerModelUnit n="4683561" d="1000000"/>
                    <am3d:preTrans dx="-5058230" dy="5359666" dz="16888870"/>
                    <am3d:scale>
                      <am3d:sx n="1000000" d="1000000"/>
                      <am3d:sy n="1000000" d="1000000"/>
                      <am3d:sz n="1000000" d="1000000"/>
                    </am3d:scale>
                    <am3d:rot ax="-10627419" ay="44848" az="-10797730"/>
                    <am3d:postTrans dx="0" dy="0" dz="0"/>
                  </am3d:trans>
                  <am3d:raster rName="Office3DRenderer" rVer="16.0.8326">
                    <am3d:blip r:embed="rId4"/>
                  </am3d:raster>
                  <am3d:objViewport viewportSz="44845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347CD72C-30EA-D895-09CD-8CB49D06DA49}"/>
                  </a:ext>
                </a:extLst>
              </p:cNvPr>
              <p:cNvPicPr>
                <a:picLocks noGrp="1" noRot="1" noChangeAspect="1" noMove="1" noResize="1" noEditPoints="1" noAdjustHandles="1" noChangeArrowheads="1" noChangeShapeType="1" noCrop="1"/>
              </p:cNvPicPr>
              <p:nvPr/>
            </p:nvPicPr>
            <p:blipFill>
              <a:blip r:embed="rId4"/>
              <a:stretch>
                <a:fillRect/>
              </a:stretch>
            </p:blipFill>
            <p:spPr>
              <a:xfrm rot="5400000">
                <a:off x="5931791" y="3764808"/>
                <a:ext cx="1228247" cy="113321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870A7BF4-7048-6C08-7025-A56DD36D15D1}"/>
                  </a:ext>
                </a:extLst>
              </p:cNvPr>
              <p:cNvGraphicFramePr>
                <a:graphicFrameLocks noChangeAspect="1"/>
              </p:cNvGraphicFramePr>
              <p:nvPr>
                <p:extLst>
                  <p:ext uri="{D42A27DB-BD31-4B8C-83A1-F6EECF244321}">
                    <p14:modId xmlns:p14="http://schemas.microsoft.com/office/powerpoint/2010/main" val="1739243534"/>
                  </p:ext>
                </p:extLst>
              </p:nvPr>
            </p:nvGraphicFramePr>
            <p:xfrm rot="5400000">
              <a:off x="1620209" y="4196877"/>
              <a:ext cx="2665641" cy="1752812"/>
            </p:xfrm>
            <a:graphic>
              <a:graphicData uri="http://schemas.microsoft.com/office/drawing/2017/model3d">
                <am3d:model3d r:embed="rId5">
                  <am3d:spPr>
                    <a:xfrm rot="5400000">
                      <a:off x="0" y="0"/>
                      <a:ext cx="2665641" cy="1752812"/>
                    </a:xfrm>
                    <a:prstGeom prst="rect">
                      <a:avLst/>
                    </a:prstGeom>
                  </am3d:spPr>
                  <am3d:camera>
                    <am3d:pos x="0" y="0" z="62865541"/>
                    <am3d:up dx="0" dy="36000000" dz="0"/>
                    <am3d:lookAt x="0" y="0" z="0"/>
                    <am3d:perspective fov="2700000"/>
                  </am3d:camera>
                  <am3d:trans>
                    <am3d:meterPerModelUnit n="7406438" d="1000000"/>
                    <am3d:preTrans dx="-7998927" dy="-6528052" dz="12055380"/>
                    <am3d:scale>
                      <am3d:sx n="1000000" d="1000000"/>
                      <am3d:sy n="1000000" d="1000000"/>
                      <am3d:sz n="1000000" d="1000000"/>
                    </am3d:scale>
                    <am3d:rot ax="-5402759" ay="-235422" az="-5360255"/>
                    <am3d:postTrans dx="0" dy="0" dz="0"/>
                  </am3d:trans>
                  <am3d:raster rName="Office3DRenderer" rVer="16.0.8326">
                    <am3d:blip r:embed="rId6"/>
                  </am3d:raster>
                  <am3d:objViewport viewportSz="35262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870A7BF4-7048-6C08-7025-A56DD36D15D1}"/>
                  </a:ext>
                </a:extLst>
              </p:cNvPr>
              <p:cNvPicPr>
                <a:picLocks noGrp="1" noRot="1" noChangeAspect="1" noMove="1" noResize="1" noEditPoints="1" noAdjustHandles="1" noChangeArrowheads="1" noChangeShapeType="1" noCrop="1"/>
              </p:cNvPicPr>
              <p:nvPr/>
            </p:nvPicPr>
            <p:blipFill>
              <a:blip r:embed="rId6"/>
              <a:stretch>
                <a:fillRect/>
              </a:stretch>
            </p:blipFill>
            <p:spPr>
              <a:xfrm rot="5400000">
                <a:off x="1620209" y="4196877"/>
                <a:ext cx="2665641" cy="1752812"/>
              </a:xfrm>
              <a:prstGeom prst="rect">
                <a:avLst/>
              </a:prstGeom>
            </p:spPr>
          </p:pic>
        </mc:Fallback>
      </mc:AlternateContent>
      <p:sp>
        <p:nvSpPr>
          <p:cNvPr id="7" name="Oval 6">
            <a:extLst>
              <a:ext uri="{FF2B5EF4-FFF2-40B4-BE49-F238E27FC236}">
                <a16:creationId xmlns:a16="http://schemas.microsoft.com/office/drawing/2014/main" id="{4D575A6C-E3AC-DF17-34D8-2E8942D7B5D1}"/>
              </a:ext>
            </a:extLst>
          </p:cNvPr>
          <p:cNvSpPr/>
          <p:nvPr/>
        </p:nvSpPr>
        <p:spPr>
          <a:xfrm>
            <a:off x="2933700" y="3975100"/>
            <a:ext cx="247650" cy="241300"/>
          </a:xfrm>
          <a:prstGeom prst="ellipse">
            <a:avLst/>
          </a:prstGeom>
          <a:noFill/>
          <a:ln w="3810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endParaRPr>
          </a:p>
        </p:txBody>
      </p:sp>
      <p:sp>
        <p:nvSpPr>
          <p:cNvPr id="10" name="Oval 9">
            <a:extLst>
              <a:ext uri="{FF2B5EF4-FFF2-40B4-BE49-F238E27FC236}">
                <a16:creationId xmlns:a16="http://schemas.microsoft.com/office/drawing/2014/main" id="{274493C1-3F02-7CCA-BC89-A80CF9D806EB}"/>
              </a:ext>
            </a:extLst>
          </p:cNvPr>
          <p:cNvSpPr/>
          <p:nvPr/>
        </p:nvSpPr>
        <p:spPr>
          <a:xfrm>
            <a:off x="6129648" y="4238626"/>
            <a:ext cx="201301" cy="187324"/>
          </a:xfrm>
          <a:prstGeom prst="ellipse">
            <a:avLst/>
          </a:prstGeom>
          <a:noFill/>
          <a:ln w="3810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endParaRPr>
          </a:p>
        </p:txBody>
      </p:sp>
      <p:cxnSp>
        <p:nvCxnSpPr>
          <p:cNvPr id="12" name="Straight Connector 11">
            <a:extLst>
              <a:ext uri="{FF2B5EF4-FFF2-40B4-BE49-F238E27FC236}">
                <a16:creationId xmlns:a16="http://schemas.microsoft.com/office/drawing/2014/main" id="{ECE60A6F-98F9-30C7-5964-25E82110421F}"/>
              </a:ext>
            </a:extLst>
          </p:cNvPr>
          <p:cNvCxnSpPr>
            <a:cxnSpLocks/>
          </p:cNvCxnSpPr>
          <p:nvPr/>
        </p:nvCxnSpPr>
        <p:spPr>
          <a:xfrm flipH="1">
            <a:off x="1466850" y="3975100"/>
            <a:ext cx="1466850"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F54766-558B-B7DF-B593-9169C2228D39}"/>
              </a:ext>
            </a:extLst>
          </p:cNvPr>
          <p:cNvCxnSpPr>
            <a:cxnSpLocks/>
          </p:cNvCxnSpPr>
          <p:nvPr/>
        </p:nvCxnSpPr>
        <p:spPr>
          <a:xfrm flipH="1">
            <a:off x="5137150" y="4238626"/>
            <a:ext cx="992498" cy="0"/>
          </a:xfrm>
          <a:prstGeom prst="line">
            <a:avLst/>
          </a:prstGeom>
          <a:ln w="12700">
            <a:solidFill>
              <a:srgbClr val="782F4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F0C9A7B-DACB-ECC9-F7C9-15294BA6BC1C}"/>
              </a:ext>
            </a:extLst>
          </p:cNvPr>
          <p:cNvSpPr txBox="1"/>
          <p:nvPr/>
        </p:nvSpPr>
        <p:spPr>
          <a:xfrm>
            <a:off x="1422400" y="3679192"/>
            <a:ext cx="1133217" cy="369332"/>
          </a:xfrm>
          <a:prstGeom prst="rect">
            <a:avLst/>
          </a:prstGeom>
          <a:noFill/>
        </p:spPr>
        <p:txBody>
          <a:bodyPr wrap="square" rtlCol="0">
            <a:spAutoFit/>
          </a:bodyPr>
          <a:lstStyle/>
          <a:p>
            <a:r>
              <a:rPr lang="en-US"/>
              <a:t>9.5 mm</a:t>
            </a:r>
          </a:p>
        </p:txBody>
      </p:sp>
      <p:sp>
        <p:nvSpPr>
          <p:cNvPr id="17" name="TextBox 16">
            <a:extLst>
              <a:ext uri="{FF2B5EF4-FFF2-40B4-BE49-F238E27FC236}">
                <a16:creationId xmlns:a16="http://schemas.microsoft.com/office/drawing/2014/main" id="{64C50CDA-4F59-4E37-48AC-5F8EF5319E28}"/>
              </a:ext>
            </a:extLst>
          </p:cNvPr>
          <p:cNvSpPr txBox="1"/>
          <p:nvPr/>
        </p:nvSpPr>
        <p:spPr>
          <a:xfrm>
            <a:off x="5089510" y="3947596"/>
            <a:ext cx="1133217" cy="369332"/>
          </a:xfrm>
          <a:prstGeom prst="rect">
            <a:avLst/>
          </a:prstGeom>
          <a:noFill/>
        </p:spPr>
        <p:txBody>
          <a:bodyPr wrap="square" rtlCol="0">
            <a:spAutoFit/>
          </a:bodyPr>
          <a:lstStyle/>
          <a:p>
            <a:r>
              <a:rPr lang="en-US"/>
              <a:t>8.3 mm</a:t>
            </a:r>
          </a:p>
        </p:txBody>
      </p:sp>
      <p:grpSp>
        <p:nvGrpSpPr>
          <p:cNvPr id="11" name="Group 10">
            <a:extLst>
              <a:ext uri="{FF2B5EF4-FFF2-40B4-BE49-F238E27FC236}">
                <a16:creationId xmlns:a16="http://schemas.microsoft.com/office/drawing/2014/main" id="{C172EC36-5784-F78F-D0DF-950F687B53DE}"/>
              </a:ext>
            </a:extLst>
          </p:cNvPr>
          <p:cNvGrpSpPr/>
          <p:nvPr/>
        </p:nvGrpSpPr>
        <p:grpSpPr>
          <a:xfrm>
            <a:off x="209018" y="1655780"/>
            <a:ext cx="7838266" cy="627109"/>
            <a:chOff x="209018" y="1655780"/>
            <a:chExt cx="7838266" cy="627109"/>
          </a:xfrm>
        </p:grpSpPr>
        <p:sp>
          <p:nvSpPr>
            <p:cNvPr id="13" name="Arrow: Chevron 12">
              <a:extLst>
                <a:ext uri="{FF2B5EF4-FFF2-40B4-BE49-F238E27FC236}">
                  <a16:creationId xmlns:a16="http://schemas.microsoft.com/office/drawing/2014/main" id="{16602E2A-DFBA-CDE5-5670-E3BD91768913}"/>
                </a:ext>
              </a:extLst>
            </p:cNvPr>
            <p:cNvSpPr>
              <a:spLocks noChangeAspect="1"/>
            </p:cNvSpPr>
            <p:nvPr/>
          </p:nvSpPr>
          <p:spPr>
            <a:xfrm>
              <a:off x="209018" y="1655780"/>
              <a:ext cx="1541961" cy="627109"/>
            </a:xfrm>
            <a:prstGeom prst="chevron">
              <a:avLst/>
            </a:prstGeom>
            <a:solidFill>
              <a:schemeClr val="tx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Rounded Corners 13">
              <a:extLst>
                <a:ext uri="{FF2B5EF4-FFF2-40B4-BE49-F238E27FC236}">
                  <a16:creationId xmlns:a16="http://schemas.microsoft.com/office/drawing/2014/main" id="{BAAA66AA-7128-2373-890E-DBC132B3D9B1}"/>
                </a:ext>
              </a:extLst>
            </p:cNvPr>
            <p:cNvSpPr/>
            <p:nvPr/>
          </p:nvSpPr>
          <p:spPr>
            <a:xfrm>
              <a:off x="1873944" y="1655780"/>
              <a:ext cx="6173340" cy="627108"/>
            </a:xfrm>
            <a:prstGeom prst="round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Tapered probe fitting</a:t>
              </a:r>
            </a:p>
          </p:txBody>
        </p:sp>
      </p:grpSp>
    </p:spTree>
    <p:extLst>
      <p:ext uri="{BB962C8B-B14F-4D97-AF65-F5344CB8AC3E}">
        <p14:creationId xmlns:p14="http://schemas.microsoft.com/office/powerpoint/2010/main" val="340931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A27F6F-4CE8-8E11-1E94-AB30D372B85D}"/>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0EDAB3A6-92DE-80C4-0D32-6D8FC62683FC}"/>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DCE3B7E8-B6C9-C19A-0C35-1FD63EA102BE}"/>
              </a:ext>
            </a:extLst>
          </p:cNvPr>
          <p:cNvSpPr>
            <a:spLocks noGrp="1"/>
          </p:cNvSpPr>
          <p:nvPr>
            <p:ph type="title"/>
          </p:nvPr>
        </p:nvSpPr>
        <p:spPr/>
        <p:txBody>
          <a:bodyPr/>
          <a:lstStyle/>
          <a:p>
            <a:r>
              <a:rPr lang="en-US"/>
              <a:t>Fluxmeter Probe Housing</a:t>
            </a:r>
          </a:p>
        </p:txBody>
      </p:sp>
      <p:sp>
        <p:nvSpPr>
          <p:cNvPr id="6" name="TextBox 5">
            <a:extLst>
              <a:ext uri="{FF2B5EF4-FFF2-40B4-BE49-F238E27FC236}">
                <a16:creationId xmlns:a16="http://schemas.microsoft.com/office/drawing/2014/main" id="{35742E62-D78C-6C29-3C9F-184E3FFA226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347CD72C-30EA-D895-09CD-8CB49D06DA49}"/>
                  </a:ext>
                </a:extLst>
              </p:cNvPr>
              <p:cNvGraphicFramePr>
                <a:graphicFrameLocks noChangeAspect="1"/>
              </p:cNvGraphicFramePr>
              <p:nvPr>
                <p:extLst>
                  <p:ext uri="{D42A27DB-BD31-4B8C-83A1-F6EECF244321}">
                    <p14:modId xmlns:p14="http://schemas.microsoft.com/office/powerpoint/2010/main" val="3552744562"/>
                  </p:ext>
                </p:extLst>
              </p:nvPr>
            </p:nvGraphicFramePr>
            <p:xfrm rot="5400000">
              <a:off x="4479368" y="3563020"/>
              <a:ext cx="4133091" cy="1536790"/>
            </p:xfrm>
            <a:graphic>
              <a:graphicData uri="http://schemas.microsoft.com/office/drawing/2017/model3d">
                <am3d:model3d r:embed="rId3">
                  <am3d:spPr>
                    <a:xfrm rot="5400000">
                      <a:off x="0" y="0"/>
                      <a:ext cx="4133091" cy="1536790"/>
                    </a:xfrm>
                    <a:prstGeom prst="rect">
                      <a:avLst/>
                    </a:prstGeom>
                  </am3d:spPr>
                  <am3d:camera>
                    <am3d:pos x="0" y="0" z="50825938"/>
                    <am3d:up dx="0" dy="36000000" dz="0"/>
                    <am3d:lookAt x="0" y="0" z="0"/>
                    <am3d:perspective fov="2700000"/>
                  </am3d:camera>
                  <am3d:trans>
                    <am3d:meterPerModelUnit n="4683561" d="1000000"/>
                    <am3d:preTrans dx="-5058230" dy="5359666" dz="16888870"/>
                    <am3d:scale>
                      <am3d:sx n="1000000" d="1000000"/>
                      <am3d:sy n="1000000" d="1000000"/>
                      <am3d:sz n="1000000" d="1000000"/>
                    </am3d:scale>
                    <am3d:rot ax="-5341897" ay="1551438" az="-5266778"/>
                    <am3d:postTrans dx="0" dy="0" dz="0"/>
                  </am3d:trans>
                  <am3d:raster rName="Office3DRenderer" rVer="16.0.8326">
                    <am3d:blip r:embed="rId4"/>
                  </am3d:raster>
                  <am3d:objViewport viewportSz="44845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347CD72C-30EA-D895-09CD-8CB49D06DA49}"/>
                  </a:ext>
                </a:extLst>
              </p:cNvPr>
              <p:cNvPicPr>
                <a:picLocks noGrp="1" noRot="1" noChangeAspect="1" noMove="1" noResize="1" noEditPoints="1" noAdjustHandles="1" noChangeArrowheads="1" noChangeShapeType="1" noCrop="1"/>
              </p:cNvPicPr>
              <p:nvPr/>
            </p:nvPicPr>
            <p:blipFill>
              <a:blip r:embed="rId4"/>
              <a:stretch>
                <a:fillRect/>
              </a:stretch>
            </p:blipFill>
            <p:spPr>
              <a:xfrm rot="5400000">
                <a:off x="4479368" y="3563020"/>
                <a:ext cx="4133091" cy="15367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870A7BF4-7048-6C08-7025-A56DD36D15D1}"/>
                  </a:ext>
                </a:extLst>
              </p:cNvPr>
              <p:cNvGraphicFramePr>
                <a:graphicFrameLocks noChangeAspect="1"/>
              </p:cNvGraphicFramePr>
              <p:nvPr>
                <p:extLst>
                  <p:ext uri="{D42A27DB-BD31-4B8C-83A1-F6EECF244321}">
                    <p14:modId xmlns:p14="http://schemas.microsoft.com/office/powerpoint/2010/main" val="3933098750"/>
                  </p:ext>
                </p:extLst>
              </p:nvPr>
            </p:nvGraphicFramePr>
            <p:xfrm rot="5400000">
              <a:off x="2130920" y="3737863"/>
              <a:ext cx="1644218" cy="2670839"/>
            </p:xfrm>
            <a:graphic>
              <a:graphicData uri="http://schemas.microsoft.com/office/drawing/2017/model3d">
                <am3d:model3d r:embed="rId5">
                  <am3d:spPr>
                    <a:xfrm rot="5400000">
                      <a:off x="0" y="0"/>
                      <a:ext cx="1644218" cy="2670839"/>
                    </a:xfrm>
                    <a:prstGeom prst="rect">
                      <a:avLst/>
                    </a:prstGeom>
                  </am3d:spPr>
                  <am3d:camera>
                    <am3d:pos x="0" y="0" z="62865541"/>
                    <am3d:up dx="0" dy="36000000" dz="0"/>
                    <am3d:lookAt x="0" y="0" z="0"/>
                    <am3d:perspective fov="2700000"/>
                  </am3d:camera>
                  <am3d:trans>
                    <am3d:meterPerModelUnit n="7406438" d="1000000"/>
                    <am3d:preTrans dx="-7998927" dy="-6528052" dz="12055380"/>
                    <am3d:scale>
                      <am3d:sx n="1000000" d="1000000"/>
                      <am3d:sy n="1000000" d="1000000"/>
                      <am3d:sz n="1000000" d="1000000"/>
                    </am3d:scale>
                    <am3d:rot ax="-747494" ay="-222165" az="-10750993"/>
                    <am3d:postTrans dx="0" dy="0" dz="0"/>
                  </am3d:trans>
                  <am3d:raster rName="Office3DRenderer" rVer="16.0.8326">
                    <am3d:blip r:embed="rId6"/>
                  </am3d:raster>
                  <am3d:objViewport viewportSz="35262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870A7BF4-7048-6C08-7025-A56DD36D15D1}"/>
                  </a:ext>
                </a:extLst>
              </p:cNvPr>
              <p:cNvPicPr>
                <a:picLocks noGrp="1" noRot="1" noChangeAspect="1" noMove="1" noResize="1" noEditPoints="1" noAdjustHandles="1" noChangeArrowheads="1" noChangeShapeType="1" noCrop="1"/>
              </p:cNvPicPr>
              <p:nvPr/>
            </p:nvPicPr>
            <p:blipFill>
              <a:blip r:embed="rId6"/>
              <a:stretch>
                <a:fillRect/>
              </a:stretch>
            </p:blipFill>
            <p:spPr>
              <a:xfrm rot="5400000">
                <a:off x="2130920" y="3737863"/>
                <a:ext cx="1644218" cy="2670839"/>
              </a:xfrm>
              <a:prstGeom prst="rect">
                <a:avLst/>
              </a:prstGeom>
            </p:spPr>
          </p:pic>
        </mc:Fallback>
      </mc:AlternateContent>
      <p:sp>
        <p:nvSpPr>
          <p:cNvPr id="11" name="Oval 10">
            <a:extLst>
              <a:ext uri="{FF2B5EF4-FFF2-40B4-BE49-F238E27FC236}">
                <a16:creationId xmlns:a16="http://schemas.microsoft.com/office/drawing/2014/main" id="{99BD64C1-D84F-AF4C-444B-305AAFD97346}"/>
              </a:ext>
            </a:extLst>
          </p:cNvPr>
          <p:cNvSpPr/>
          <p:nvPr/>
        </p:nvSpPr>
        <p:spPr>
          <a:xfrm>
            <a:off x="3595999" y="4757738"/>
            <a:ext cx="94940" cy="82550"/>
          </a:xfrm>
          <a:prstGeom prst="ellipse">
            <a:avLst/>
          </a:prstGeom>
          <a:noFill/>
          <a:ln w="3810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endParaRPr>
          </a:p>
        </p:txBody>
      </p:sp>
      <p:sp>
        <p:nvSpPr>
          <p:cNvPr id="13" name="Oval 12">
            <a:extLst>
              <a:ext uri="{FF2B5EF4-FFF2-40B4-BE49-F238E27FC236}">
                <a16:creationId xmlns:a16="http://schemas.microsoft.com/office/drawing/2014/main" id="{AE08C03C-DA40-9AC7-BE03-B22936005EBE}"/>
              </a:ext>
            </a:extLst>
          </p:cNvPr>
          <p:cNvSpPr/>
          <p:nvPr/>
        </p:nvSpPr>
        <p:spPr>
          <a:xfrm>
            <a:off x="3976999" y="4757738"/>
            <a:ext cx="94940" cy="82550"/>
          </a:xfrm>
          <a:prstGeom prst="ellipse">
            <a:avLst/>
          </a:prstGeom>
          <a:noFill/>
          <a:ln w="3810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endParaRPr>
          </a:p>
        </p:txBody>
      </p:sp>
      <p:sp>
        <p:nvSpPr>
          <p:cNvPr id="14" name="Oval 13">
            <a:extLst>
              <a:ext uri="{FF2B5EF4-FFF2-40B4-BE49-F238E27FC236}">
                <a16:creationId xmlns:a16="http://schemas.microsoft.com/office/drawing/2014/main" id="{CE9EFB02-FB4D-C486-9AAC-3F1A3521BEDE}"/>
              </a:ext>
            </a:extLst>
          </p:cNvPr>
          <p:cNvSpPr/>
          <p:nvPr/>
        </p:nvSpPr>
        <p:spPr>
          <a:xfrm>
            <a:off x="3595999" y="5505451"/>
            <a:ext cx="94940" cy="82550"/>
          </a:xfrm>
          <a:prstGeom prst="ellipse">
            <a:avLst/>
          </a:prstGeom>
          <a:noFill/>
          <a:ln w="3810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endParaRPr>
          </a:p>
        </p:txBody>
      </p:sp>
      <p:sp>
        <p:nvSpPr>
          <p:cNvPr id="18" name="Oval 17">
            <a:extLst>
              <a:ext uri="{FF2B5EF4-FFF2-40B4-BE49-F238E27FC236}">
                <a16:creationId xmlns:a16="http://schemas.microsoft.com/office/drawing/2014/main" id="{D1C52DAB-ECD8-75A4-142A-16874F63EE4D}"/>
              </a:ext>
            </a:extLst>
          </p:cNvPr>
          <p:cNvSpPr/>
          <p:nvPr/>
        </p:nvSpPr>
        <p:spPr>
          <a:xfrm>
            <a:off x="3976999" y="5505451"/>
            <a:ext cx="94940" cy="82550"/>
          </a:xfrm>
          <a:prstGeom prst="ellipse">
            <a:avLst/>
          </a:prstGeom>
          <a:noFill/>
          <a:ln w="3810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endParaRPr>
          </a:p>
        </p:txBody>
      </p:sp>
      <p:grpSp>
        <p:nvGrpSpPr>
          <p:cNvPr id="7" name="Group 6">
            <a:extLst>
              <a:ext uri="{FF2B5EF4-FFF2-40B4-BE49-F238E27FC236}">
                <a16:creationId xmlns:a16="http://schemas.microsoft.com/office/drawing/2014/main" id="{4413133B-4EEB-FF10-7F3F-A76D2199523C}"/>
              </a:ext>
            </a:extLst>
          </p:cNvPr>
          <p:cNvGrpSpPr/>
          <p:nvPr/>
        </p:nvGrpSpPr>
        <p:grpSpPr>
          <a:xfrm>
            <a:off x="209018" y="1655780"/>
            <a:ext cx="7838266" cy="627109"/>
            <a:chOff x="209018" y="1655780"/>
            <a:chExt cx="7838266" cy="627109"/>
          </a:xfrm>
        </p:grpSpPr>
        <p:sp>
          <p:nvSpPr>
            <p:cNvPr id="10" name="Arrow: Chevron 9">
              <a:extLst>
                <a:ext uri="{FF2B5EF4-FFF2-40B4-BE49-F238E27FC236}">
                  <a16:creationId xmlns:a16="http://schemas.microsoft.com/office/drawing/2014/main" id="{2C5014A8-0F94-B8B7-7F95-A2450B229F24}"/>
                </a:ext>
              </a:extLst>
            </p:cNvPr>
            <p:cNvSpPr>
              <a:spLocks noChangeAspect="1"/>
            </p:cNvSpPr>
            <p:nvPr/>
          </p:nvSpPr>
          <p:spPr>
            <a:xfrm>
              <a:off x="209018" y="1655780"/>
              <a:ext cx="1541961" cy="627109"/>
            </a:xfrm>
            <a:prstGeom prst="chevron">
              <a:avLst/>
            </a:prstGeom>
            <a:solidFill>
              <a:schemeClr val="tx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Rounded Corners 11">
              <a:extLst>
                <a:ext uri="{FF2B5EF4-FFF2-40B4-BE49-F238E27FC236}">
                  <a16:creationId xmlns:a16="http://schemas.microsoft.com/office/drawing/2014/main" id="{5BEEDE03-65BF-AB1E-A302-C06D1DF157F1}"/>
                </a:ext>
              </a:extLst>
            </p:cNvPr>
            <p:cNvSpPr/>
            <p:nvPr/>
          </p:nvSpPr>
          <p:spPr>
            <a:xfrm>
              <a:off x="1873944" y="1655780"/>
              <a:ext cx="6173340" cy="627108"/>
            </a:xfrm>
            <a:prstGeom prst="round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Cavity and holes for fastening housing to linear guide rail</a:t>
              </a:r>
            </a:p>
          </p:txBody>
        </p:sp>
      </p:grpSp>
    </p:spTree>
    <p:extLst>
      <p:ext uri="{BB962C8B-B14F-4D97-AF65-F5344CB8AC3E}">
        <p14:creationId xmlns:p14="http://schemas.microsoft.com/office/powerpoint/2010/main" val="945499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A27F6F-4CE8-8E11-1E94-AB30D372B85D}"/>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0EDAB3A6-92DE-80C4-0D32-6D8FC62683FC}"/>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DCE3B7E8-B6C9-C19A-0C35-1FD63EA102BE}"/>
              </a:ext>
            </a:extLst>
          </p:cNvPr>
          <p:cNvSpPr>
            <a:spLocks noGrp="1"/>
          </p:cNvSpPr>
          <p:nvPr>
            <p:ph type="title"/>
          </p:nvPr>
        </p:nvSpPr>
        <p:spPr/>
        <p:txBody>
          <a:bodyPr/>
          <a:lstStyle/>
          <a:p>
            <a:r>
              <a:rPr lang="en-US"/>
              <a:t>Fluxmeter Probe Housing</a:t>
            </a:r>
          </a:p>
        </p:txBody>
      </p:sp>
      <p:sp>
        <p:nvSpPr>
          <p:cNvPr id="6" name="TextBox 5">
            <a:extLst>
              <a:ext uri="{FF2B5EF4-FFF2-40B4-BE49-F238E27FC236}">
                <a16:creationId xmlns:a16="http://schemas.microsoft.com/office/drawing/2014/main" id="{35742E62-D78C-6C29-3C9F-184E3FFA2265}"/>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Joshua Huls</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347CD72C-30EA-D895-09CD-8CB49D06DA49}"/>
                  </a:ext>
                </a:extLst>
              </p:cNvPr>
              <p:cNvGraphicFramePr>
                <a:graphicFrameLocks noChangeAspect="1"/>
              </p:cNvGraphicFramePr>
              <p:nvPr>
                <p:extLst>
                  <p:ext uri="{D42A27DB-BD31-4B8C-83A1-F6EECF244321}">
                    <p14:modId xmlns:p14="http://schemas.microsoft.com/office/powerpoint/2010/main" val="113004457"/>
                  </p:ext>
                </p:extLst>
              </p:nvPr>
            </p:nvGraphicFramePr>
            <p:xfrm rot="10800000">
              <a:off x="5941309" y="3727137"/>
              <a:ext cx="1209203" cy="1208550"/>
            </p:xfrm>
            <a:graphic>
              <a:graphicData uri="http://schemas.microsoft.com/office/drawing/2017/model3d">
                <am3d:model3d r:embed="rId3">
                  <am3d:spPr>
                    <a:xfrm rot="10800000">
                      <a:off x="0" y="0"/>
                      <a:ext cx="1209203" cy="1208550"/>
                    </a:xfrm>
                    <a:prstGeom prst="rect">
                      <a:avLst/>
                    </a:prstGeom>
                  </am3d:spPr>
                  <am3d:camera>
                    <am3d:pos x="0" y="0" z="50825938"/>
                    <am3d:up dx="0" dy="36000000" dz="0"/>
                    <am3d:lookAt x="0" y="0" z="0"/>
                    <am3d:perspective fov="2700000"/>
                  </am3d:camera>
                  <am3d:trans>
                    <am3d:meterPerModelUnit n="4683561" d="1000000"/>
                    <am3d:preTrans dx="-5058230" dy="5359666" dz="16888870"/>
                    <am3d:scale>
                      <am3d:sx n="1000000" d="1000000"/>
                      <am3d:sy n="1000000" d="1000000"/>
                      <am3d:sz n="1000000" d="1000000"/>
                    </am3d:scale>
                    <am3d:rot ax="10775748" ay="-3909" az="-10799948"/>
                    <am3d:postTrans dx="0" dy="0" dz="0"/>
                  </am3d:trans>
                  <am3d:raster rName="Office3DRenderer" rVer="16.0.8326">
                    <am3d:blip r:embed="rId4"/>
                  </am3d:raster>
                  <am3d:objViewport viewportSz="44845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347CD72C-30EA-D895-09CD-8CB49D06DA49}"/>
                  </a:ext>
                </a:extLst>
              </p:cNvPr>
              <p:cNvPicPr>
                <a:picLocks noGrp="1" noRot="1" noChangeAspect="1" noMove="1" noResize="1" noEditPoints="1" noAdjustHandles="1" noChangeArrowheads="1" noChangeShapeType="1" noCrop="1"/>
              </p:cNvPicPr>
              <p:nvPr/>
            </p:nvPicPr>
            <p:blipFill>
              <a:blip r:embed="rId4"/>
              <a:stretch>
                <a:fillRect/>
              </a:stretch>
            </p:blipFill>
            <p:spPr>
              <a:xfrm rot="10800000">
                <a:off x="5941309" y="3727137"/>
                <a:ext cx="1209203" cy="12085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870A7BF4-7048-6C08-7025-A56DD36D15D1}"/>
                  </a:ext>
                </a:extLst>
              </p:cNvPr>
              <p:cNvGraphicFramePr>
                <a:graphicFrameLocks noChangeAspect="1"/>
              </p:cNvGraphicFramePr>
              <p:nvPr>
                <p:extLst>
                  <p:ext uri="{D42A27DB-BD31-4B8C-83A1-F6EECF244321}">
                    <p14:modId xmlns:p14="http://schemas.microsoft.com/office/powerpoint/2010/main" val="2759602659"/>
                  </p:ext>
                </p:extLst>
              </p:nvPr>
            </p:nvGraphicFramePr>
            <p:xfrm rot="5400000">
              <a:off x="1843131" y="3702486"/>
              <a:ext cx="2219795" cy="2741592"/>
            </p:xfrm>
            <a:graphic>
              <a:graphicData uri="http://schemas.microsoft.com/office/drawing/2017/model3d">
                <am3d:model3d r:embed="rId5">
                  <am3d:spPr>
                    <a:xfrm rot="5400000">
                      <a:off x="0" y="0"/>
                      <a:ext cx="2219795" cy="2741592"/>
                    </a:xfrm>
                    <a:prstGeom prst="rect">
                      <a:avLst/>
                    </a:prstGeom>
                  </am3d:spPr>
                  <am3d:camera>
                    <am3d:pos x="0" y="0" z="62865541"/>
                    <am3d:up dx="0" dy="36000000" dz="0"/>
                    <am3d:lookAt x="0" y="0" z="0"/>
                    <am3d:perspective fov="2700000"/>
                  </am3d:camera>
                  <am3d:trans>
                    <am3d:meterPerModelUnit n="7406438" d="1000000"/>
                    <am3d:preTrans dx="-7998927" dy="-6528052" dz="12055380"/>
                    <am3d:scale>
                      <am3d:sx n="1000000" d="1000000"/>
                      <am3d:sy n="1000000" d="1000000"/>
                      <am3d:sz n="1000000" d="1000000"/>
                    </am3d:scale>
                    <am3d:rot ax="-5027488" ay="-5048806" az="-5774563"/>
                    <am3d:postTrans dx="0" dy="0" dz="0"/>
                  </am3d:trans>
                  <am3d:raster rName="Office3DRenderer" rVer="16.0.8326">
                    <am3d:blip r:embed="rId6"/>
                  </am3d:raster>
                  <am3d:objViewport viewportSz="35262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870A7BF4-7048-6C08-7025-A56DD36D15D1}"/>
                  </a:ext>
                </a:extLst>
              </p:cNvPr>
              <p:cNvPicPr>
                <a:picLocks noGrp="1" noRot="1" noChangeAspect="1" noMove="1" noResize="1" noEditPoints="1" noAdjustHandles="1" noChangeArrowheads="1" noChangeShapeType="1" noCrop="1"/>
              </p:cNvPicPr>
              <p:nvPr/>
            </p:nvPicPr>
            <p:blipFill>
              <a:blip r:embed="rId6"/>
              <a:stretch>
                <a:fillRect/>
              </a:stretch>
            </p:blipFill>
            <p:spPr>
              <a:xfrm rot="5400000">
                <a:off x="1843131" y="3702486"/>
                <a:ext cx="2219795" cy="2741592"/>
              </a:xfrm>
              <a:prstGeom prst="rect">
                <a:avLst/>
              </a:prstGeom>
            </p:spPr>
          </p:pic>
        </mc:Fallback>
      </mc:AlternateContent>
      <p:sp>
        <p:nvSpPr>
          <p:cNvPr id="7" name="Rectangle 6">
            <a:extLst>
              <a:ext uri="{FF2B5EF4-FFF2-40B4-BE49-F238E27FC236}">
                <a16:creationId xmlns:a16="http://schemas.microsoft.com/office/drawing/2014/main" id="{6133B2F6-8C79-3D8B-9643-8AE12A898468}"/>
              </a:ext>
            </a:extLst>
          </p:cNvPr>
          <p:cNvSpPr/>
          <p:nvPr/>
        </p:nvSpPr>
        <p:spPr>
          <a:xfrm>
            <a:off x="3019425" y="4424364"/>
            <a:ext cx="376238" cy="45719"/>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8F12BE-EFBC-8866-8E2E-8E06DF4886F0}"/>
              </a:ext>
            </a:extLst>
          </p:cNvPr>
          <p:cNvSpPr/>
          <p:nvPr/>
        </p:nvSpPr>
        <p:spPr>
          <a:xfrm>
            <a:off x="6391275" y="4071939"/>
            <a:ext cx="314325" cy="45719"/>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55002DC-79E9-F270-5B59-D9D9D1669012}"/>
              </a:ext>
            </a:extLst>
          </p:cNvPr>
          <p:cNvGrpSpPr/>
          <p:nvPr/>
        </p:nvGrpSpPr>
        <p:grpSpPr>
          <a:xfrm>
            <a:off x="209018" y="1655780"/>
            <a:ext cx="7838266" cy="627109"/>
            <a:chOff x="209018" y="1655780"/>
            <a:chExt cx="7838266" cy="627109"/>
          </a:xfrm>
        </p:grpSpPr>
        <p:sp>
          <p:nvSpPr>
            <p:cNvPr id="12" name="Arrow: Chevron 11">
              <a:extLst>
                <a:ext uri="{FF2B5EF4-FFF2-40B4-BE49-F238E27FC236}">
                  <a16:creationId xmlns:a16="http://schemas.microsoft.com/office/drawing/2014/main" id="{D4A5D4ED-D7AF-9042-012E-102CD2DAFB40}"/>
                </a:ext>
              </a:extLst>
            </p:cNvPr>
            <p:cNvSpPr>
              <a:spLocks noChangeAspect="1"/>
            </p:cNvSpPr>
            <p:nvPr/>
          </p:nvSpPr>
          <p:spPr>
            <a:xfrm>
              <a:off x="209018" y="1655780"/>
              <a:ext cx="1541961" cy="627109"/>
            </a:xfrm>
            <a:prstGeom prst="chevron">
              <a:avLst/>
            </a:prstGeom>
            <a:solidFill>
              <a:schemeClr val="tx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Rounded Corners 12">
              <a:extLst>
                <a:ext uri="{FF2B5EF4-FFF2-40B4-BE49-F238E27FC236}">
                  <a16:creationId xmlns:a16="http://schemas.microsoft.com/office/drawing/2014/main" id="{C04235B8-2259-506D-FF38-BDF3EA323B20}"/>
                </a:ext>
              </a:extLst>
            </p:cNvPr>
            <p:cNvSpPr/>
            <p:nvPr/>
          </p:nvSpPr>
          <p:spPr>
            <a:xfrm>
              <a:off x="1873944" y="1655780"/>
              <a:ext cx="6173340" cy="627108"/>
            </a:xfrm>
            <a:prstGeom prst="round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Probe rest to reinforce sensor probe angel</a:t>
              </a:r>
            </a:p>
          </p:txBody>
        </p:sp>
      </p:grpSp>
    </p:spTree>
    <p:extLst>
      <p:ext uri="{BB962C8B-B14F-4D97-AF65-F5344CB8AC3E}">
        <p14:creationId xmlns:p14="http://schemas.microsoft.com/office/powerpoint/2010/main" val="1264264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373FD0-1886-B43A-5194-E4DB112B3394}"/>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23B6F1AE-971F-8175-7D5B-15363DD4C547}"/>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412DC8B0-A647-8AFC-F2C6-C03CB7CD92C2}"/>
              </a:ext>
            </a:extLst>
          </p:cNvPr>
          <p:cNvSpPr>
            <a:spLocks noGrp="1"/>
          </p:cNvSpPr>
          <p:nvPr>
            <p:ph type="title"/>
          </p:nvPr>
        </p:nvSpPr>
        <p:spPr>
          <a:xfrm>
            <a:off x="533400" y="351891"/>
            <a:ext cx="9601200" cy="960276"/>
          </a:xfrm>
        </p:spPr>
        <p:txBody>
          <a:bodyPr/>
          <a:lstStyle/>
          <a:p>
            <a:r>
              <a:rPr lang="en-US"/>
              <a:t>Operation</a:t>
            </a:r>
          </a:p>
        </p:txBody>
      </p:sp>
      <p:grpSp>
        <p:nvGrpSpPr>
          <p:cNvPr id="75" name="Group 74">
            <a:extLst>
              <a:ext uri="{FF2B5EF4-FFF2-40B4-BE49-F238E27FC236}">
                <a16:creationId xmlns:a16="http://schemas.microsoft.com/office/drawing/2014/main" id="{393FDCDE-DB6B-33CC-9120-0D63C98505FF}"/>
              </a:ext>
            </a:extLst>
          </p:cNvPr>
          <p:cNvGrpSpPr/>
          <p:nvPr/>
        </p:nvGrpSpPr>
        <p:grpSpPr>
          <a:xfrm>
            <a:off x="76200" y="4960659"/>
            <a:ext cx="914400" cy="1375807"/>
            <a:chOff x="76200" y="4960659"/>
            <a:chExt cx="914400" cy="1375807"/>
          </a:xfrm>
        </p:grpSpPr>
        <p:grpSp>
          <p:nvGrpSpPr>
            <p:cNvPr id="21" name="Group 20">
              <a:extLst>
                <a:ext uri="{FF2B5EF4-FFF2-40B4-BE49-F238E27FC236}">
                  <a16:creationId xmlns:a16="http://schemas.microsoft.com/office/drawing/2014/main" id="{14AA4433-E0BA-CD63-EFCA-88E769D04E62}"/>
                </a:ext>
              </a:extLst>
            </p:cNvPr>
            <p:cNvGrpSpPr>
              <a:grpSpLocks noChangeAspect="1"/>
            </p:cNvGrpSpPr>
            <p:nvPr/>
          </p:nvGrpSpPr>
          <p:grpSpPr>
            <a:xfrm>
              <a:off x="76200" y="5422066"/>
              <a:ext cx="914400" cy="914400"/>
              <a:chOff x="3567354" y="4228884"/>
              <a:chExt cx="731519" cy="731519"/>
            </a:xfrm>
          </p:grpSpPr>
          <p:sp>
            <p:nvSpPr>
              <p:cNvPr id="14" name="Oval 13">
                <a:extLst>
                  <a:ext uri="{FF2B5EF4-FFF2-40B4-BE49-F238E27FC236}">
                    <a16:creationId xmlns:a16="http://schemas.microsoft.com/office/drawing/2014/main" id="{FE9CB79E-0227-B8D3-7C27-18A61C0E16E4}"/>
                  </a:ext>
                </a:extLst>
              </p:cNvPr>
              <p:cNvSpPr>
                <a:spLocks noChangeAspect="1"/>
              </p:cNvSpPr>
              <p:nvPr/>
            </p:nvSpPr>
            <p:spPr>
              <a:xfrm>
                <a:off x="3567354" y="4228884"/>
                <a:ext cx="731519" cy="731519"/>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rane with solid fill">
                <a:extLst>
                  <a:ext uri="{FF2B5EF4-FFF2-40B4-BE49-F238E27FC236}">
                    <a16:creationId xmlns:a16="http://schemas.microsoft.com/office/drawing/2014/main" id="{3C8EF125-A86F-3B0E-E002-F073A7850E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7208" y="4288738"/>
                <a:ext cx="611812" cy="611812"/>
              </a:xfrm>
              <a:prstGeom prst="rect">
                <a:avLst/>
              </a:prstGeom>
            </p:spPr>
          </p:pic>
        </p:grpSp>
        <p:cxnSp>
          <p:nvCxnSpPr>
            <p:cNvPr id="41" name="Straight Connector 40">
              <a:extLst>
                <a:ext uri="{FF2B5EF4-FFF2-40B4-BE49-F238E27FC236}">
                  <a16:creationId xmlns:a16="http://schemas.microsoft.com/office/drawing/2014/main" id="{E004C725-6530-5CB5-4C20-AC1117B96E70}"/>
                </a:ext>
              </a:extLst>
            </p:cNvPr>
            <p:cNvCxnSpPr>
              <a:cxnSpLocks/>
            </p:cNvCxnSpPr>
            <p:nvPr/>
          </p:nvCxnSpPr>
          <p:spPr>
            <a:xfrm flipV="1">
              <a:off x="533400" y="4960659"/>
              <a:ext cx="0" cy="46140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38D4F6AD-59A0-5648-A294-92C114F4B633}"/>
              </a:ext>
            </a:extLst>
          </p:cNvPr>
          <p:cNvGrpSpPr/>
          <p:nvPr/>
        </p:nvGrpSpPr>
        <p:grpSpPr>
          <a:xfrm>
            <a:off x="31843" y="2687979"/>
            <a:ext cx="10581031" cy="2253672"/>
            <a:chOff x="31843" y="2687979"/>
            <a:chExt cx="10581031" cy="2253672"/>
          </a:xfrm>
        </p:grpSpPr>
        <p:sp>
          <p:nvSpPr>
            <p:cNvPr id="57" name="Arrow: Pentagon 56">
              <a:extLst>
                <a:ext uri="{FF2B5EF4-FFF2-40B4-BE49-F238E27FC236}">
                  <a16:creationId xmlns:a16="http://schemas.microsoft.com/office/drawing/2014/main" id="{AFB43099-4305-9F41-6C5D-80D2458C601C}"/>
                </a:ext>
              </a:extLst>
            </p:cNvPr>
            <p:cNvSpPr/>
            <p:nvPr/>
          </p:nvSpPr>
          <p:spPr>
            <a:xfrm>
              <a:off x="31843" y="2687982"/>
              <a:ext cx="1710457" cy="2253669"/>
            </a:xfrm>
            <a:prstGeom prst="homePlate">
              <a:avLst>
                <a:gd name="adj" fmla="val 36639"/>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Chevron 57">
              <a:extLst>
                <a:ext uri="{FF2B5EF4-FFF2-40B4-BE49-F238E27FC236}">
                  <a16:creationId xmlns:a16="http://schemas.microsoft.com/office/drawing/2014/main" id="{3DE7E399-0299-B837-771B-91E7371765E0}"/>
                </a:ext>
              </a:extLst>
            </p:cNvPr>
            <p:cNvSpPr/>
            <p:nvPr/>
          </p:nvSpPr>
          <p:spPr>
            <a:xfrm>
              <a:off x="1313178" y="2687980"/>
              <a:ext cx="2205278" cy="2253668"/>
            </a:xfrm>
            <a:prstGeom prst="chevron">
              <a:avLst>
                <a:gd name="adj" fmla="val 29307"/>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Arrow: Chevron 67">
              <a:extLst>
                <a:ext uri="{FF2B5EF4-FFF2-40B4-BE49-F238E27FC236}">
                  <a16:creationId xmlns:a16="http://schemas.microsoft.com/office/drawing/2014/main" id="{0A45505B-D75C-8484-E883-4B833961E5B4}"/>
                </a:ext>
              </a:extLst>
            </p:cNvPr>
            <p:cNvSpPr/>
            <p:nvPr/>
          </p:nvSpPr>
          <p:spPr>
            <a:xfrm>
              <a:off x="3089335" y="2687981"/>
              <a:ext cx="2205278" cy="2253668"/>
            </a:xfrm>
            <a:prstGeom prst="chevron">
              <a:avLst>
                <a:gd name="adj" fmla="val 29307"/>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Arrow: Chevron 68">
              <a:extLst>
                <a:ext uri="{FF2B5EF4-FFF2-40B4-BE49-F238E27FC236}">
                  <a16:creationId xmlns:a16="http://schemas.microsoft.com/office/drawing/2014/main" id="{FF60E7A5-E6E1-E280-A083-D24D5A4D04B8}"/>
                </a:ext>
              </a:extLst>
            </p:cNvPr>
            <p:cNvSpPr/>
            <p:nvPr/>
          </p:nvSpPr>
          <p:spPr>
            <a:xfrm>
              <a:off x="4862088" y="2687979"/>
              <a:ext cx="2205278" cy="2253668"/>
            </a:xfrm>
            <a:prstGeom prst="chevron">
              <a:avLst>
                <a:gd name="adj" fmla="val 29307"/>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Arrow: Chevron 69">
              <a:extLst>
                <a:ext uri="{FF2B5EF4-FFF2-40B4-BE49-F238E27FC236}">
                  <a16:creationId xmlns:a16="http://schemas.microsoft.com/office/drawing/2014/main" id="{4C806993-6895-E901-568B-C0A4C3A8661A}"/>
                </a:ext>
              </a:extLst>
            </p:cNvPr>
            <p:cNvSpPr/>
            <p:nvPr/>
          </p:nvSpPr>
          <p:spPr>
            <a:xfrm>
              <a:off x="6634842" y="2687979"/>
              <a:ext cx="2205278" cy="2253668"/>
            </a:xfrm>
            <a:prstGeom prst="chevron">
              <a:avLst>
                <a:gd name="adj" fmla="val 29307"/>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row: Chevron 70">
              <a:extLst>
                <a:ext uri="{FF2B5EF4-FFF2-40B4-BE49-F238E27FC236}">
                  <a16:creationId xmlns:a16="http://schemas.microsoft.com/office/drawing/2014/main" id="{5FF5DF98-165C-E3F3-9E8D-D8EB3B16D744}"/>
                </a:ext>
              </a:extLst>
            </p:cNvPr>
            <p:cNvSpPr/>
            <p:nvPr/>
          </p:nvSpPr>
          <p:spPr>
            <a:xfrm>
              <a:off x="8407596" y="2687979"/>
              <a:ext cx="2205278" cy="2253668"/>
            </a:xfrm>
            <a:prstGeom prst="chevron">
              <a:avLst>
                <a:gd name="adj" fmla="val 29307"/>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oup 75">
            <a:extLst>
              <a:ext uri="{FF2B5EF4-FFF2-40B4-BE49-F238E27FC236}">
                <a16:creationId xmlns:a16="http://schemas.microsoft.com/office/drawing/2014/main" id="{77E9BE7C-B4E4-22FE-F5B9-DD1438A11E4C}"/>
              </a:ext>
            </a:extLst>
          </p:cNvPr>
          <p:cNvGrpSpPr/>
          <p:nvPr/>
        </p:nvGrpSpPr>
        <p:grpSpPr>
          <a:xfrm rot="10800000">
            <a:off x="1737888" y="1312170"/>
            <a:ext cx="914400" cy="1375807"/>
            <a:chOff x="76200" y="4960659"/>
            <a:chExt cx="914400" cy="1375807"/>
          </a:xfrm>
        </p:grpSpPr>
        <p:sp>
          <p:nvSpPr>
            <p:cNvPr id="79" name="Oval 78">
              <a:extLst>
                <a:ext uri="{FF2B5EF4-FFF2-40B4-BE49-F238E27FC236}">
                  <a16:creationId xmlns:a16="http://schemas.microsoft.com/office/drawing/2014/main" id="{B3059738-44A4-0C15-5AA6-A41C587B9BAC}"/>
                </a:ext>
              </a:extLst>
            </p:cNvPr>
            <p:cNvSpPr>
              <a:spLocks noChangeAspect="1"/>
            </p:cNvSpPr>
            <p:nvPr/>
          </p:nvSpPr>
          <p:spPr>
            <a:xfrm>
              <a:off x="76200" y="5422066"/>
              <a:ext cx="914400" cy="914400"/>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67E9B64C-BEA0-0A03-BDC7-70ED3F2D2A94}"/>
                </a:ext>
              </a:extLst>
            </p:cNvPr>
            <p:cNvCxnSpPr>
              <a:cxnSpLocks/>
            </p:cNvCxnSpPr>
            <p:nvPr/>
          </p:nvCxnSpPr>
          <p:spPr>
            <a:xfrm flipV="1">
              <a:off x="533400" y="4960659"/>
              <a:ext cx="0" cy="46140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E1E1E051-9B51-5AF9-2736-7EF9413A8CB5}"/>
              </a:ext>
            </a:extLst>
          </p:cNvPr>
          <p:cNvGrpSpPr/>
          <p:nvPr/>
        </p:nvGrpSpPr>
        <p:grpSpPr>
          <a:xfrm>
            <a:off x="3521858" y="4960659"/>
            <a:ext cx="914400" cy="1375807"/>
            <a:chOff x="76200" y="4960659"/>
            <a:chExt cx="914400" cy="1375807"/>
          </a:xfrm>
        </p:grpSpPr>
        <p:sp>
          <p:nvSpPr>
            <p:cNvPr id="82" name="Oval 81">
              <a:extLst>
                <a:ext uri="{FF2B5EF4-FFF2-40B4-BE49-F238E27FC236}">
                  <a16:creationId xmlns:a16="http://schemas.microsoft.com/office/drawing/2014/main" id="{9A0D7438-5E9E-CC3E-EAA2-701DDBEB53FC}"/>
                </a:ext>
              </a:extLst>
            </p:cNvPr>
            <p:cNvSpPr>
              <a:spLocks noChangeAspect="1"/>
            </p:cNvSpPr>
            <p:nvPr/>
          </p:nvSpPr>
          <p:spPr>
            <a:xfrm>
              <a:off x="76200" y="5422066"/>
              <a:ext cx="914400" cy="914400"/>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7E5679F9-91FC-B756-70A9-3059EBEC540D}"/>
                </a:ext>
              </a:extLst>
            </p:cNvPr>
            <p:cNvCxnSpPr>
              <a:cxnSpLocks/>
            </p:cNvCxnSpPr>
            <p:nvPr/>
          </p:nvCxnSpPr>
          <p:spPr>
            <a:xfrm flipV="1">
              <a:off x="533400" y="4960659"/>
              <a:ext cx="0" cy="46140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E12434EF-BC82-13A8-8C67-7BC5D5637FBD}"/>
              </a:ext>
            </a:extLst>
          </p:cNvPr>
          <p:cNvGrpSpPr/>
          <p:nvPr/>
        </p:nvGrpSpPr>
        <p:grpSpPr>
          <a:xfrm rot="10800000">
            <a:off x="5234934" y="1312167"/>
            <a:ext cx="914400" cy="1375807"/>
            <a:chOff x="76200" y="4960659"/>
            <a:chExt cx="914400" cy="1375807"/>
          </a:xfrm>
        </p:grpSpPr>
        <p:sp>
          <p:nvSpPr>
            <p:cNvPr id="85" name="Oval 84">
              <a:extLst>
                <a:ext uri="{FF2B5EF4-FFF2-40B4-BE49-F238E27FC236}">
                  <a16:creationId xmlns:a16="http://schemas.microsoft.com/office/drawing/2014/main" id="{D4BE6259-0AC7-1329-0619-A70DF935C2AB}"/>
                </a:ext>
              </a:extLst>
            </p:cNvPr>
            <p:cNvSpPr>
              <a:spLocks noChangeAspect="1"/>
            </p:cNvSpPr>
            <p:nvPr/>
          </p:nvSpPr>
          <p:spPr>
            <a:xfrm>
              <a:off x="76200" y="5422066"/>
              <a:ext cx="914400" cy="914400"/>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DEE4C340-8D73-4AA6-8E4D-8267E905C384}"/>
                </a:ext>
              </a:extLst>
            </p:cNvPr>
            <p:cNvCxnSpPr>
              <a:cxnSpLocks/>
            </p:cNvCxnSpPr>
            <p:nvPr/>
          </p:nvCxnSpPr>
          <p:spPr>
            <a:xfrm flipV="1">
              <a:off x="533400" y="4960659"/>
              <a:ext cx="0" cy="46140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34A531D6-F9A1-C938-05FD-ED7EA9050D50}"/>
              </a:ext>
            </a:extLst>
          </p:cNvPr>
          <p:cNvGrpSpPr/>
          <p:nvPr/>
        </p:nvGrpSpPr>
        <p:grpSpPr>
          <a:xfrm rot="10800000">
            <a:off x="8731980" y="1303935"/>
            <a:ext cx="914400" cy="1375807"/>
            <a:chOff x="76200" y="4960659"/>
            <a:chExt cx="914400" cy="1375807"/>
          </a:xfrm>
        </p:grpSpPr>
        <p:sp>
          <p:nvSpPr>
            <p:cNvPr id="88" name="Oval 87">
              <a:extLst>
                <a:ext uri="{FF2B5EF4-FFF2-40B4-BE49-F238E27FC236}">
                  <a16:creationId xmlns:a16="http://schemas.microsoft.com/office/drawing/2014/main" id="{A00761E9-634B-68CA-E3CC-163B8A376543}"/>
                </a:ext>
              </a:extLst>
            </p:cNvPr>
            <p:cNvSpPr>
              <a:spLocks noChangeAspect="1"/>
            </p:cNvSpPr>
            <p:nvPr/>
          </p:nvSpPr>
          <p:spPr>
            <a:xfrm>
              <a:off x="76200" y="5422066"/>
              <a:ext cx="914400" cy="914400"/>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4526C974-BE4A-13E7-9312-8CCC986BC680}"/>
                </a:ext>
              </a:extLst>
            </p:cNvPr>
            <p:cNvCxnSpPr>
              <a:cxnSpLocks/>
            </p:cNvCxnSpPr>
            <p:nvPr/>
          </p:nvCxnSpPr>
          <p:spPr>
            <a:xfrm flipV="1">
              <a:off x="533400" y="4960659"/>
              <a:ext cx="0" cy="46140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9FFD431A-689C-591C-880E-21903671E25C}"/>
              </a:ext>
            </a:extLst>
          </p:cNvPr>
          <p:cNvGrpSpPr/>
          <p:nvPr/>
        </p:nvGrpSpPr>
        <p:grpSpPr>
          <a:xfrm>
            <a:off x="6968644" y="4941652"/>
            <a:ext cx="914400" cy="1375807"/>
            <a:chOff x="76200" y="4960659"/>
            <a:chExt cx="914400" cy="1375807"/>
          </a:xfrm>
        </p:grpSpPr>
        <p:sp>
          <p:nvSpPr>
            <p:cNvPr id="91" name="Oval 90">
              <a:extLst>
                <a:ext uri="{FF2B5EF4-FFF2-40B4-BE49-F238E27FC236}">
                  <a16:creationId xmlns:a16="http://schemas.microsoft.com/office/drawing/2014/main" id="{354589E1-FAEA-DC13-7DF3-C1A3F2B1EF9C}"/>
                </a:ext>
              </a:extLst>
            </p:cNvPr>
            <p:cNvSpPr>
              <a:spLocks noChangeAspect="1"/>
            </p:cNvSpPr>
            <p:nvPr/>
          </p:nvSpPr>
          <p:spPr>
            <a:xfrm>
              <a:off x="76200" y="5422066"/>
              <a:ext cx="914400" cy="914400"/>
            </a:xfrm>
            <a:prstGeom prst="ellipse">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ADB8AA41-B76D-36BF-DC7F-EC7D6A0108A6}"/>
                </a:ext>
              </a:extLst>
            </p:cNvPr>
            <p:cNvCxnSpPr>
              <a:cxnSpLocks/>
            </p:cNvCxnSpPr>
            <p:nvPr/>
          </p:nvCxnSpPr>
          <p:spPr>
            <a:xfrm flipV="1">
              <a:off x="533400" y="4960659"/>
              <a:ext cx="0" cy="46140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B1378FF4-FB14-EB99-0DBC-190481CBAD5F}"/>
              </a:ext>
            </a:extLst>
          </p:cNvPr>
          <p:cNvSpPr txBox="1"/>
          <p:nvPr/>
        </p:nvSpPr>
        <p:spPr>
          <a:xfrm>
            <a:off x="82622" y="3399314"/>
            <a:ext cx="1060259" cy="830997"/>
          </a:xfrm>
          <a:prstGeom prst="rect">
            <a:avLst/>
          </a:prstGeom>
          <a:noFill/>
        </p:spPr>
        <p:txBody>
          <a:bodyPr wrap="square" rtlCol="0">
            <a:spAutoFit/>
          </a:bodyPr>
          <a:lstStyle/>
          <a:p>
            <a:r>
              <a:rPr lang="en-US" sz="1600" b="1">
                <a:solidFill>
                  <a:schemeClr val="tx2"/>
                </a:solidFill>
              </a:rPr>
              <a:t>Shaft is loaded via crane</a:t>
            </a:r>
          </a:p>
        </p:txBody>
      </p:sp>
      <p:sp>
        <p:nvSpPr>
          <p:cNvPr id="94" name="TextBox 93">
            <a:extLst>
              <a:ext uri="{FF2B5EF4-FFF2-40B4-BE49-F238E27FC236}">
                <a16:creationId xmlns:a16="http://schemas.microsoft.com/office/drawing/2014/main" id="{FC62E4F0-2265-0D48-2812-E1D38BC0FE00}"/>
              </a:ext>
            </a:extLst>
          </p:cNvPr>
          <p:cNvSpPr txBox="1"/>
          <p:nvPr/>
        </p:nvSpPr>
        <p:spPr>
          <a:xfrm>
            <a:off x="1940400" y="3522425"/>
            <a:ext cx="1645920" cy="584775"/>
          </a:xfrm>
          <a:prstGeom prst="rect">
            <a:avLst/>
          </a:prstGeom>
          <a:noFill/>
        </p:spPr>
        <p:txBody>
          <a:bodyPr wrap="square" rtlCol="0">
            <a:spAutoFit/>
          </a:bodyPr>
          <a:lstStyle/>
          <a:p>
            <a:r>
              <a:rPr lang="en-US" sz="1600" b="1">
                <a:solidFill>
                  <a:schemeClr val="tx2"/>
                </a:solidFill>
              </a:rPr>
              <a:t>Shaft is aligned and secured</a:t>
            </a:r>
          </a:p>
        </p:txBody>
      </p:sp>
      <p:sp>
        <p:nvSpPr>
          <p:cNvPr id="12" name="TextBox 11">
            <a:extLst>
              <a:ext uri="{FF2B5EF4-FFF2-40B4-BE49-F238E27FC236}">
                <a16:creationId xmlns:a16="http://schemas.microsoft.com/office/drawing/2014/main" id="{9CA03C59-FA06-CEC0-A1FF-E380FFCDF294}"/>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sp>
        <p:nvSpPr>
          <p:cNvPr id="95" name="TextBox 94">
            <a:extLst>
              <a:ext uri="{FF2B5EF4-FFF2-40B4-BE49-F238E27FC236}">
                <a16:creationId xmlns:a16="http://schemas.microsoft.com/office/drawing/2014/main" id="{FC69D9EB-4893-1437-0A41-3AA799DD9526}"/>
              </a:ext>
            </a:extLst>
          </p:cNvPr>
          <p:cNvSpPr txBox="1"/>
          <p:nvPr/>
        </p:nvSpPr>
        <p:spPr>
          <a:xfrm>
            <a:off x="3707879" y="3266172"/>
            <a:ext cx="1645920" cy="1097280"/>
          </a:xfrm>
          <a:prstGeom prst="rect">
            <a:avLst/>
          </a:prstGeom>
          <a:noFill/>
        </p:spPr>
        <p:txBody>
          <a:bodyPr wrap="square" rtlCol="0">
            <a:spAutoFit/>
          </a:bodyPr>
          <a:lstStyle/>
          <a:p>
            <a:r>
              <a:rPr lang="en-US" sz="1600" b="1">
                <a:solidFill>
                  <a:schemeClr val="tx2"/>
                </a:solidFill>
              </a:rPr>
              <a:t>Power supply, Arduino, and fluxmeter are plugged in</a:t>
            </a:r>
          </a:p>
        </p:txBody>
      </p:sp>
      <p:sp>
        <p:nvSpPr>
          <p:cNvPr id="97" name="TextBox 96">
            <a:extLst>
              <a:ext uri="{FF2B5EF4-FFF2-40B4-BE49-F238E27FC236}">
                <a16:creationId xmlns:a16="http://schemas.microsoft.com/office/drawing/2014/main" id="{84DB324D-801C-FDB2-1A9C-AD01B57076EB}"/>
              </a:ext>
            </a:extLst>
          </p:cNvPr>
          <p:cNvSpPr txBox="1"/>
          <p:nvPr/>
        </p:nvSpPr>
        <p:spPr>
          <a:xfrm>
            <a:off x="5500098" y="3522425"/>
            <a:ext cx="1311959" cy="584775"/>
          </a:xfrm>
          <a:prstGeom prst="rect">
            <a:avLst/>
          </a:prstGeom>
          <a:noFill/>
        </p:spPr>
        <p:txBody>
          <a:bodyPr wrap="square" rtlCol="0">
            <a:spAutoFit/>
          </a:bodyPr>
          <a:lstStyle/>
          <a:p>
            <a:r>
              <a:rPr lang="en-US" sz="1600" b="1">
                <a:solidFill>
                  <a:schemeClr val="tx2"/>
                </a:solidFill>
              </a:rPr>
              <a:t>User opens the program</a:t>
            </a:r>
          </a:p>
        </p:txBody>
      </p:sp>
      <p:sp>
        <p:nvSpPr>
          <p:cNvPr id="99" name="TextBox 98">
            <a:extLst>
              <a:ext uri="{FF2B5EF4-FFF2-40B4-BE49-F238E27FC236}">
                <a16:creationId xmlns:a16="http://schemas.microsoft.com/office/drawing/2014/main" id="{C49EB895-A9B3-A2A4-CD62-8E2C6B134286}"/>
              </a:ext>
            </a:extLst>
          </p:cNvPr>
          <p:cNvSpPr txBox="1"/>
          <p:nvPr/>
        </p:nvSpPr>
        <p:spPr>
          <a:xfrm>
            <a:off x="7262828" y="3276203"/>
            <a:ext cx="1311959" cy="1077218"/>
          </a:xfrm>
          <a:prstGeom prst="rect">
            <a:avLst/>
          </a:prstGeom>
          <a:noFill/>
        </p:spPr>
        <p:txBody>
          <a:bodyPr wrap="square" rtlCol="0">
            <a:spAutoFit/>
          </a:bodyPr>
          <a:lstStyle/>
          <a:p>
            <a:r>
              <a:rPr lang="en-US" sz="1600" b="1">
                <a:solidFill>
                  <a:schemeClr val="tx2"/>
                </a:solidFill>
              </a:rPr>
              <a:t>User selects the type of shaft being measured</a:t>
            </a:r>
          </a:p>
        </p:txBody>
      </p:sp>
      <p:sp>
        <p:nvSpPr>
          <p:cNvPr id="100" name="TextBox 99">
            <a:extLst>
              <a:ext uri="{FF2B5EF4-FFF2-40B4-BE49-F238E27FC236}">
                <a16:creationId xmlns:a16="http://schemas.microsoft.com/office/drawing/2014/main" id="{B7EDAB0D-F304-2120-C857-CC1FE6FB86FF}"/>
              </a:ext>
            </a:extLst>
          </p:cNvPr>
          <p:cNvSpPr txBox="1"/>
          <p:nvPr/>
        </p:nvSpPr>
        <p:spPr>
          <a:xfrm>
            <a:off x="9014415" y="3399314"/>
            <a:ext cx="1549299" cy="830997"/>
          </a:xfrm>
          <a:prstGeom prst="rect">
            <a:avLst/>
          </a:prstGeom>
          <a:noFill/>
        </p:spPr>
        <p:txBody>
          <a:bodyPr wrap="square" rtlCol="0">
            <a:spAutoFit/>
          </a:bodyPr>
          <a:lstStyle/>
          <a:p>
            <a:r>
              <a:rPr lang="en-US" sz="1600" b="1">
                <a:solidFill>
                  <a:schemeClr val="tx2"/>
                </a:solidFill>
              </a:rPr>
              <a:t>Measurements and recordings begin</a:t>
            </a:r>
          </a:p>
        </p:txBody>
      </p:sp>
      <p:pic>
        <p:nvPicPr>
          <p:cNvPr id="102" name="Graphic 101" descr="Minimize with solid fill">
            <a:extLst>
              <a:ext uri="{FF2B5EF4-FFF2-40B4-BE49-F238E27FC236}">
                <a16:creationId xmlns:a16="http://schemas.microsoft.com/office/drawing/2014/main" id="{9FB5095E-7CB6-F641-6D15-2EB7A833A1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2074" y="1412441"/>
            <a:ext cx="706025" cy="706025"/>
          </a:xfrm>
          <a:prstGeom prst="rect">
            <a:avLst/>
          </a:prstGeom>
        </p:spPr>
      </p:pic>
      <p:pic>
        <p:nvPicPr>
          <p:cNvPr id="104" name="Graphic 103" descr="Plugged Unplugged with solid fill">
            <a:extLst>
              <a:ext uri="{FF2B5EF4-FFF2-40B4-BE49-F238E27FC236}">
                <a16:creationId xmlns:a16="http://schemas.microsoft.com/office/drawing/2014/main" id="{B8FC7F12-F664-CD46-7E23-AC7852097F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1001" y="5509696"/>
            <a:ext cx="726808" cy="726808"/>
          </a:xfrm>
          <a:prstGeom prst="rect">
            <a:avLst/>
          </a:prstGeom>
        </p:spPr>
      </p:pic>
      <p:pic>
        <p:nvPicPr>
          <p:cNvPr id="106" name="Graphic 105" descr="Cursor with solid fill">
            <a:extLst>
              <a:ext uri="{FF2B5EF4-FFF2-40B4-BE49-F238E27FC236}">
                <a16:creationId xmlns:a16="http://schemas.microsoft.com/office/drawing/2014/main" id="{96BA5DD6-B301-BDB1-7D36-7776E26C7C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92561" y="5440945"/>
            <a:ext cx="864310" cy="864310"/>
          </a:xfrm>
          <a:prstGeom prst="rect">
            <a:avLst/>
          </a:prstGeom>
        </p:spPr>
      </p:pic>
      <p:pic>
        <p:nvPicPr>
          <p:cNvPr id="108" name="Graphic 107" descr="Ui Ux with solid fill">
            <a:extLst>
              <a:ext uri="{FF2B5EF4-FFF2-40B4-BE49-F238E27FC236}">
                <a16:creationId xmlns:a16="http://schemas.microsoft.com/office/drawing/2014/main" id="{F17DB214-5FE1-35CB-FA46-D4BBC875A5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84210" y="1415771"/>
            <a:ext cx="760389" cy="760389"/>
          </a:xfrm>
          <a:prstGeom prst="rect">
            <a:avLst/>
          </a:prstGeom>
        </p:spPr>
      </p:pic>
      <p:pic>
        <p:nvPicPr>
          <p:cNvPr id="110" name="Graphic 109" descr="Stopwatch with solid fill">
            <a:extLst>
              <a:ext uri="{FF2B5EF4-FFF2-40B4-BE49-F238E27FC236}">
                <a16:creationId xmlns:a16="http://schemas.microsoft.com/office/drawing/2014/main" id="{8A6E81E8-1460-5B0B-0589-BDCAF30063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31980" y="1295698"/>
            <a:ext cx="914400" cy="914400"/>
          </a:xfrm>
          <a:prstGeom prst="rect">
            <a:avLst/>
          </a:prstGeom>
        </p:spPr>
      </p:pic>
    </p:spTree>
    <p:extLst>
      <p:ext uri="{BB962C8B-B14F-4D97-AF65-F5344CB8AC3E}">
        <p14:creationId xmlns:p14="http://schemas.microsoft.com/office/powerpoint/2010/main" val="179271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77E87-EE2A-5182-AE99-48C2B8A78A4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492EB4-B237-5263-9E65-93D53DE7C4B5}"/>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A11536EC-2132-9360-20D1-E5FD94A2C13A}"/>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B1730709-F492-F1F2-F390-F195CB335EDF}"/>
              </a:ext>
            </a:extLst>
          </p:cNvPr>
          <p:cNvSpPr>
            <a:spLocks noGrp="1"/>
          </p:cNvSpPr>
          <p:nvPr>
            <p:ph type="title"/>
          </p:nvPr>
        </p:nvSpPr>
        <p:spPr/>
        <p:txBody>
          <a:bodyPr/>
          <a:lstStyle/>
          <a:p>
            <a:r>
              <a:rPr lang="en-US"/>
              <a:t>Mechatronic Design</a:t>
            </a:r>
          </a:p>
        </p:txBody>
      </p:sp>
      <p:pic>
        <p:nvPicPr>
          <p:cNvPr id="9" name="Picture 8" descr="A close-up of a circuit board&#10;&#10;Description automatically generated">
            <a:extLst>
              <a:ext uri="{FF2B5EF4-FFF2-40B4-BE49-F238E27FC236}">
                <a16:creationId xmlns:a16="http://schemas.microsoft.com/office/drawing/2014/main" id="{694D195B-A200-F1C9-C809-A36FAD318F4A}"/>
              </a:ext>
            </a:extLst>
          </p:cNvPr>
          <p:cNvPicPr>
            <a:picLocks noChangeAspect="1"/>
          </p:cNvPicPr>
          <p:nvPr/>
        </p:nvPicPr>
        <p:blipFill>
          <a:blip r:embed="rId2"/>
          <a:stretch>
            <a:fillRect/>
          </a:stretch>
        </p:blipFill>
        <p:spPr>
          <a:xfrm>
            <a:off x="2746183" y="1379949"/>
            <a:ext cx="1384142" cy="1036771"/>
          </a:xfrm>
          <a:prstGeom prst="rect">
            <a:avLst/>
          </a:prstGeom>
        </p:spPr>
      </p:pic>
      <p:sp>
        <p:nvSpPr>
          <p:cNvPr id="6" name="TextBox 5">
            <a:extLst>
              <a:ext uri="{FF2B5EF4-FFF2-40B4-BE49-F238E27FC236}">
                <a16:creationId xmlns:a16="http://schemas.microsoft.com/office/drawing/2014/main" id="{C6E76525-09A1-BDEB-2702-676B2EF5C46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pic>
        <p:nvPicPr>
          <p:cNvPr id="27" name="Graphic 26" descr="Open laptop device">
            <a:extLst>
              <a:ext uri="{FF2B5EF4-FFF2-40B4-BE49-F238E27FC236}">
                <a16:creationId xmlns:a16="http://schemas.microsoft.com/office/drawing/2014/main" id="{0CFCDBE4-7906-4896-8266-9C167C0EE0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0" y="1514517"/>
            <a:ext cx="1790700" cy="1276350"/>
          </a:xfrm>
          <a:prstGeom prst="rect">
            <a:avLst/>
          </a:prstGeom>
        </p:spPr>
      </p:pic>
      <p:cxnSp>
        <p:nvCxnSpPr>
          <p:cNvPr id="31" name="Straight Connector 30">
            <a:extLst>
              <a:ext uri="{FF2B5EF4-FFF2-40B4-BE49-F238E27FC236}">
                <a16:creationId xmlns:a16="http://schemas.microsoft.com/office/drawing/2014/main" id="{5F95BF6E-BDED-752D-EE4D-33DAF1871B1F}"/>
              </a:ext>
            </a:extLst>
          </p:cNvPr>
          <p:cNvCxnSpPr>
            <a:cxnSpLocks/>
            <a:endCxn id="36" idx="1"/>
          </p:cNvCxnSpPr>
          <p:nvPr/>
        </p:nvCxnSpPr>
        <p:spPr>
          <a:xfrm flipV="1">
            <a:off x="6995160" y="2494366"/>
            <a:ext cx="1333215" cy="0"/>
          </a:xfrm>
          <a:prstGeom prst="line">
            <a:avLst/>
          </a:prstGeom>
          <a:ln w="190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8B519FE4-9E69-5E48-0928-2B55AA91ADF2}"/>
              </a:ext>
            </a:extLst>
          </p:cNvPr>
          <p:cNvCxnSpPr>
            <a:cxnSpLocks/>
          </p:cNvCxnSpPr>
          <p:nvPr/>
        </p:nvCxnSpPr>
        <p:spPr>
          <a:xfrm>
            <a:off x="4087317" y="2416720"/>
            <a:ext cx="1491411" cy="0"/>
          </a:xfrm>
          <a:prstGeom prst="line">
            <a:avLst/>
          </a:prstGeom>
          <a:ln w="190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Flowchart: Process 35">
            <a:extLst>
              <a:ext uri="{FF2B5EF4-FFF2-40B4-BE49-F238E27FC236}">
                <a16:creationId xmlns:a16="http://schemas.microsoft.com/office/drawing/2014/main" id="{DF1FBDB3-623C-D488-8049-0B2F1D634241}"/>
              </a:ext>
            </a:extLst>
          </p:cNvPr>
          <p:cNvSpPr/>
          <p:nvPr/>
        </p:nvSpPr>
        <p:spPr>
          <a:xfrm>
            <a:off x="8328375" y="2297770"/>
            <a:ext cx="1170432" cy="393191"/>
          </a:xfrm>
          <a:prstGeom prst="flowChart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Fluxmeter</a:t>
            </a:r>
          </a:p>
        </p:txBody>
      </p:sp>
      <p:cxnSp>
        <p:nvCxnSpPr>
          <p:cNvPr id="40" name="Straight Connector 39">
            <a:extLst>
              <a:ext uri="{FF2B5EF4-FFF2-40B4-BE49-F238E27FC236}">
                <a16:creationId xmlns:a16="http://schemas.microsoft.com/office/drawing/2014/main" id="{25DEF0CA-03DA-E392-6E68-E85B00DB57ED}"/>
              </a:ext>
            </a:extLst>
          </p:cNvPr>
          <p:cNvCxnSpPr/>
          <p:nvPr/>
        </p:nvCxnSpPr>
        <p:spPr>
          <a:xfrm>
            <a:off x="4087317" y="2573427"/>
            <a:ext cx="1371600" cy="0"/>
          </a:xfrm>
          <a:prstGeom prst="line">
            <a:avLst/>
          </a:prstGeom>
          <a:ln w="1905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19D21C81-D328-0AB2-67F3-560E79E1AC05}"/>
              </a:ext>
            </a:extLst>
          </p:cNvPr>
          <p:cNvCxnSpPr>
            <a:cxnSpLocks/>
          </p:cNvCxnSpPr>
          <p:nvPr/>
        </p:nvCxnSpPr>
        <p:spPr>
          <a:xfrm flipH="1">
            <a:off x="1729001" y="2616200"/>
            <a:ext cx="1233220" cy="1214672"/>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02A7C82-AE66-3048-785D-2ECE00D4CDB2}"/>
              </a:ext>
            </a:extLst>
          </p:cNvPr>
          <p:cNvCxnSpPr>
            <a:cxnSpLocks/>
          </p:cNvCxnSpPr>
          <p:nvPr/>
        </p:nvCxnSpPr>
        <p:spPr>
          <a:xfrm>
            <a:off x="3981857" y="2616200"/>
            <a:ext cx="1234064" cy="1217223"/>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3" name="Flowchart: Process 62">
            <a:extLst>
              <a:ext uri="{FF2B5EF4-FFF2-40B4-BE49-F238E27FC236}">
                <a16:creationId xmlns:a16="http://schemas.microsoft.com/office/drawing/2014/main" id="{138C0BFC-3B34-1283-15DA-6D6B63C3BB03}"/>
              </a:ext>
            </a:extLst>
          </p:cNvPr>
          <p:cNvSpPr/>
          <p:nvPr/>
        </p:nvSpPr>
        <p:spPr>
          <a:xfrm>
            <a:off x="1254576" y="4926885"/>
            <a:ext cx="1170429" cy="791546"/>
          </a:xfrm>
          <a:prstGeom prst="flowChartProces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Stepper Motor 1</a:t>
            </a:r>
          </a:p>
        </p:txBody>
      </p:sp>
      <p:sp>
        <p:nvSpPr>
          <p:cNvPr id="64" name="Flowchart: Process 63">
            <a:extLst>
              <a:ext uri="{FF2B5EF4-FFF2-40B4-BE49-F238E27FC236}">
                <a16:creationId xmlns:a16="http://schemas.microsoft.com/office/drawing/2014/main" id="{7A7173E9-086A-7031-AA8C-4A4FA76BC9B8}"/>
              </a:ext>
            </a:extLst>
          </p:cNvPr>
          <p:cNvSpPr/>
          <p:nvPr/>
        </p:nvSpPr>
        <p:spPr>
          <a:xfrm>
            <a:off x="4520389" y="4926885"/>
            <a:ext cx="1170429" cy="791546"/>
          </a:xfrm>
          <a:prstGeom prst="flowChartProces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Stepper Motor 2 </a:t>
            </a:r>
          </a:p>
        </p:txBody>
      </p:sp>
      <p:cxnSp>
        <p:nvCxnSpPr>
          <p:cNvPr id="74" name="Straight Connector 73">
            <a:extLst>
              <a:ext uri="{FF2B5EF4-FFF2-40B4-BE49-F238E27FC236}">
                <a16:creationId xmlns:a16="http://schemas.microsoft.com/office/drawing/2014/main" id="{893DB795-5BFF-D1DA-84C3-DF3D29B04CBC}"/>
              </a:ext>
            </a:extLst>
          </p:cNvPr>
          <p:cNvCxnSpPr>
            <a:cxnSpLocks/>
            <a:stCxn id="70" idx="2"/>
            <a:endCxn id="63" idx="0"/>
          </p:cNvCxnSpPr>
          <p:nvPr/>
        </p:nvCxnSpPr>
        <p:spPr>
          <a:xfrm>
            <a:off x="1839791" y="4508668"/>
            <a:ext cx="0" cy="418217"/>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E9869EA-4E29-11BD-4A9E-C1DEBE170809}"/>
              </a:ext>
            </a:extLst>
          </p:cNvPr>
          <p:cNvCxnSpPr>
            <a:cxnSpLocks/>
            <a:stCxn id="69" idx="2"/>
            <a:endCxn id="64" idx="0"/>
          </p:cNvCxnSpPr>
          <p:nvPr/>
        </p:nvCxnSpPr>
        <p:spPr>
          <a:xfrm>
            <a:off x="5105604" y="4508668"/>
            <a:ext cx="0" cy="418217"/>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14CD7B6-30EB-82D0-E015-17032BBD332D}"/>
              </a:ext>
            </a:extLst>
          </p:cNvPr>
          <p:cNvCxnSpPr>
            <a:cxnSpLocks/>
          </p:cNvCxnSpPr>
          <p:nvPr/>
        </p:nvCxnSpPr>
        <p:spPr>
          <a:xfrm flipH="1">
            <a:off x="4045647" y="4112895"/>
            <a:ext cx="548640" cy="1"/>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0219029-935A-1BC6-32C4-6CC96E28FB82}"/>
              </a:ext>
            </a:extLst>
          </p:cNvPr>
          <p:cNvCxnSpPr>
            <a:cxnSpLocks/>
          </p:cNvCxnSpPr>
          <p:nvPr/>
        </p:nvCxnSpPr>
        <p:spPr>
          <a:xfrm flipH="1" flipV="1">
            <a:off x="2401663" y="4112895"/>
            <a:ext cx="514195" cy="1"/>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0206A5BF-6F04-A5A5-9437-7EC4D9456AC1}"/>
              </a:ext>
            </a:extLst>
          </p:cNvPr>
          <p:cNvGrpSpPr/>
          <p:nvPr/>
        </p:nvGrpSpPr>
        <p:grpSpPr>
          <a:xfrm>
            <a:off x="818627" y="1961602"/>
            <a:ext cx="2115308" cy="1065527"/>
            <a:chOff x="818627" y="1961602"/>
            <a:chExt cx="2115308" cy="1065527"/>
          </a:xfrm>
        </p:grpSpPr>
        <p:cxnSp>
          <p:nvCxnSpPr>
            <p:cNvPr id="93" name="Straight Connector 92">
              <a:extLst>
                <a:ext uri="{FF2B5EF4-FFF2-40B4-BE49-F238E27FC236}">
                  <a16:creationId xmlns:a16="http://schemas.microsoft.com/office/drawing/2014/main" id="{60C6EB62-359F-6A09-AAF0-D0137865AA24}"/>
                </a:ext>
              </a:extLst>
            </p:cNvPr>
            <p:cNvCxnSpPr>
              <a:cxnSpLocks/>
            </p:cNvCxnSpPr>
            <p:nvPr/>
          </p:nvCxnSpPr>
          <p:spPr>
            <a:xfrm>
              <a:off x="1928095" y="2494366"/>
              <a:ext cx="1005840" cy="0"/>
            </a:xfrm>
            <a:prstGeom prst="line">
              <a:avLst/>
            </a:prstGeom>
            <a:ln w="76200">
              <a:solidFill>
                <a:srgbClr val="F3676E"/>
              </a:solidFill>
            </a:ln>
          </p:spPr>
          <p:style>
            <a:lnRef idx="1">
              <a:schemeClr val="accent1"/>
            </a:lnRef>
            <a:fillRef idx="0">
              <a:schemeClr val="accent1"/>
            </a:fillRef>
            <a:effectRef idx="0">
              <a:schemeClr val="accent1"/>
            </a:effectRef>
            <a:fontRef idx="minor">
              <a:schemeClr val="tx1"/>
            </a:fontRef>
          </p:style>
        </p:cxnSp>
        <p:sp>
          <p:nvSpPr>
            <p:cNvPr id="96" name="Octagon 95">
              <a:extLst>
                <a:ext uri="{FF2B5EF4-FFF2-40B4-BE49-F238E27FC236}">
                  <a16:creationId xmlns:a16="http://schemas.microsoft.com/office/drawing/2014/main" id="{5535FACA-C8CA-C931-E7A0-1E6B519BF968}"/>
                </a:ext>
              </a:extLst>
            </p:cNvPr>
            <p:cNvSpPr/>
            <p:nvPr/>
          </p:nvSpPr>
          <p:spPr>
            <a:xfrm>
              <a:off x="818627" y="1961602"/>
              <a:ext cx="1170429" cy="1065527"/>
            </a:xfrm>
            <a:prstGeom prst="octagon">
              <a:avLst/>
            </a:prstGeom>
            <a:solidFill>
              <a:srgbClr val="EE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Limit Switch (LS)</a:t>
              </a:r>
            </a:p>
          </p:txBody>
        </p:sp>
      </p:grpSp>
      <p:pic>
        <p:nvPicPr>
          <p:cNvPr id="100" name="Picture 99" descr="A close-up of a calculator&#10;&#10;Description automatically generated">
            <a:extLst>
              <a:ext uri="{FF2B5EF4-FFF2-40B4-BE49-F238E27FC236}">
                <a16:creationId xmlns:a16="http://schemas.microsoft.com/office/drawing/2014/main" id="{9EFE198F-F201-29EB-C1E5-74AF86286FF5}"/>
              </a:ext>
            </a:extLst>
          </p:cNvPr>
          <p:cNvPicPr>
            <a:picLocks noChangeAspect="1"/>
          </p:cNvPicPr>
          <p:nvPr/>
        </p:nvPicPr>
        <p:blipFill>
          <a:blip r:embed="rId5"/>
          <a:stretch>
            <a:fillRect/>
          </a:stretch>
        </p:blipFill>
        <p:spPr>
          <a:xfrm>
            <a:off x="8519904" y="1122046"/>
            <a:ext cx="787374" cy="1049254"/>
          </a:xfrm>
          <a:prstGeom prst="rect">
            <a:avLst/>
          </a:prstGeom>
        </p:spPr>
      </p:pic>
      <p:sp>
        <p:nvSpPr>
          <p:cNvPr id="37" name="Flowchart: Process 36">
            <a:extLst>
              <a:ext uri="{FF2B5EF4-FFF2-40B4-BE49-F238E27FC236}">
                <a16:creationId xmlns:a16="http://schemas.microsoft.com/office/drawing/2014/main" id="{45A3C484-4DF5-F890-DFE4-2891619D5892}"/>
              </a:ext>
            </a:extLst>
          </p:cNvPr>
          <p:cNvSpPr/>
          <p:nvPr/>
        </p:nvSpPr>
        <p:spPr>
          <a:xfrm>
            <a:off x="2887245" y="2297770"/>
            <a:ext cx="1170432" cy="393191"/>
          </a:xfrm>
          <a:prstGeom prst="flowChart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Arduino</a:t>
            </a:r>
          </a:p>
        </p:txBody>
      </p:sp>
      <p:sp>
        <p:nvSpPr>
          <p:cNvPr id="69" name="Flowchart: Process 68">
            <a:extLst>
              <a:ext uri="{FF2B5EF4-FFF2-40B4-BE49-F238E27FC236}">
                <a16:creationId xmlns:a16="http://schemas.microsoft.com/office/drawing/2014/main" id="{BC15C0A7-69B5-43E8-1E36-72CE13BC49D8}"/>
              </a:ext>
            </a:extLst>
          </p:cNvPr>
          <p:cNvSpPr/>
          <p:nvPr/>
        </p:nvSpPr>
        <p:spPr>
          <a:xfrm>
            <a:off x="4520389" y="3717122"/>
            <a:ext cx="1170429" cy="791546"/>
          </a:xfrm>
          <a:prstGeom prst="flowChartProcess">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Motor Driver 2 </a:t>
            </a:r>
          </a:p>
        </p:txBody>
      </p:sp>
      <p:sp>
        <p:nvSpPr>
          <p:cNvPr id="70" name="Flowchart: Process 69">
            <a:extLst>
              <a:ext uri="{FF2B5EF4-FFF2-40B4-BE49-F238E27FC236}">
                <a16:creationId xmlns:a16="http://schemas.microsoft.com/office/drawing/2014/main" id="{4B9C6685-51ED-DAC5-35CF-CD1810DD0B25}"/>
              </a:ext>
            </a:extLst>
          </p:cNvPr>
          <p:cNvSpPr/>
          <p:nvPr/>
        </p:nvSpPr>
        <p:spPr>
          <a:xfrm>
            <a:off x="1254576" y="3717122"/>
            <a:ext cx="1170429" cy="791546"/>
          </a:xfrm>
          <a:prstGeom prst="flowChartProcess">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Motor Driver 1 </a:t>
            </a:r>
          </a:p>
        </p:txBody>
      </p:sp>
      <p:sp>
        <p:nvSpPr>
          <p:cNvPr id="79" name="Oval 78">
            <a:extLst>
              <a:ext uri="{FF2B5EF4-FFF2-40B4-BE49-F238E27FC236}">
                <a16:creationId xmlns:a16="http://schemas.microsoft.com/office/drawing/2014/main" id="{8E5DA9C5-B17E-F52D-818B-F65EEF50D706}"/>
              </a:ext>
            </a:extLst>
          </p:cNvPr>
          <p:cNvSpPr/>
          <p:nvPr/>
        </p:nvSpPr>
        <p:spPr>
          <a:xfrm>
            <a:off x="2887247" y="3669744"/>
            <a:ext cx="1170429" cy="88630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Power Supply</a:t>
            </a:r>
          </a:p>
        </p:txBody>
      </p:sp>
      <p:sp>
        <p:nvSpPr>
          <p:cNvPr id="2" name="Rectangle 1">
            <a:extLst>
              <a:ext uri="{FF2B5EF4-FFF2-40B4-BE49-F238E27FC236}">
                <a16:creationId xmlns:a16="http://schemas.microsoft.com/office/drawing/2014/main" id="{8B552A57-4EDC-C85F-1675-013480A558F4}"/>
              </a:ext>
            </a:extLst>
          </p:cNvPr>
          <p:cNvSpPr/>
          <p:nvPr/>
        </p:nvSpPr>
        <p:spPr>
          <a:xfrm>
            <a:off x="6464853" y="3027129"/>
            <a:ext cx="3561427" cy="3625128"/>
          </a:xfrm>
          <a:prstGeom prst="rect">
            <a:avLst/>
          </a:prstGeom>
          <a:solidFill>
            <a:schemeClr val="bg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a:p>
            <a:r>
              <a:rPr lang="en-US"/>
              <a:t>    Start via C++ Application</a:t>
            </a:r>
          </a:p>
          <a:p>
            <a:r>
              <a:rPr lang="en-US"/>
              <a:t>    Platform moves until LS is hit</a:t>
            </a:r>
          </a:p>
          <a:p>
            <a:r>
              <a:rPr lang="en-US"/>
              <a:t>    Measurement is taken</a:t>
            </a:r>
          </a:p>
          <a:p>
            <a:r>
              <a:rPr lang="en-US"/>
              <a:t>    Platform moves along the shaft,</a:t>
            </a:r>
          </a:p>
          <a:p>
            <a:r>
              <a:rPr lang="en-US"/>
              <a:t>    with stops for measurement</a:t>
            </a:r>
          </a:p>
          <a:p>
            <a:r>
              <a:rPr lang="en-US"/>
              <a:t>    taken every 5 mm</a:t>
            </a:r>
          </a:p>
          <a:p>
            <a:r>
              <a:rPr lang="en-US"/>
              <a:t>    Shaft is rotated 5 mm</a:t>
            </a:r>
          </a:p>
          <a:p>
            <a:r>
              <a:rPr lang="en-US"/>
              <a:t>    Steps 3-5 gets repeated until the</a:t>
            </a:r>
          </a:p>
          <a:p>
            <a:r>
              <a:rPr lang="en-US"/>
              <a:t>    shaft completes a full rotation</a:t>
            </a:r>
          </a:p>
          <a:p>
            <a:r>
              <a:rPr lang="en-US"/>
              <a:t>    Data gets sent to an Excel</a:t>
            </a:r>
          </a:p>
          <a:p>
            <a:r>
              <a:rPr lang="en-US"/>
              <a:t>    Template</a:t>
            </a:r>
          </a:p>
          <a:p>
            <a:pPr algn="ctr"/>
            <a:endParaRPr lang="en-US"/>
          </a:p>
        </p:txBody>
      </p:sp>
      <p:grpSp>
        <p:nvGrpSpPr>
          <p:cNvPr id="42" name="Group 41">
            <a:extLst>
              <a:ext uri="{FF2B5EF4-FFF2-40B4-BE49-F238E27FC236}">
                <a16:creationId xmlns:a16="http://schemas.microsoft.com/office/drawing/2014/main" id="{7B4E7E1E-E51F-F9AB-C68D-4935E82A5434}"/>
              </a:ext>
            </a:extLst>
          </p:cNvPr>
          <p:cNvGrpSpPr/>
          <p:nvPr/>
        </p:nvGrpSpPr>
        <p:grpSpPr>
          <a:xfrm>
            <a:off x="6504582" y="3348107"/>
            <a:ext cx="218369" cy="2700943"/>
            <a:chOff x="6553872" y="3087275"/>
            <a:chExt cx="218369" cy="2700943"/>
          </a:xfrm>
        </p:grpSpPr>
        <p:sp>
          <p:nvSpPr>
            <p:cNvPr id="7" name="Rectangle 6">
              <a:extLst>
                <a:ext uri="{FF2B5EF4-FFF2-40B4-BE49-F238E27FC236}">
                  <a16:creationId xmlns:a16="http://schemas.microsoft.com/office/drawing/2014/main" id="{C161C3B7-3FEF-D1ED-BD58-3BB378C58F7E}"/>
                </a:ext>
              </a:extLst>
            </p:cNvPr>
            <p:cNvSpPr>
              <a:spLocks noChangeAspect="1"/>
            </p:cNvSpPr>
            <p:nvPr/>
          </p:nvSpPr>
          <p:spPr>
            <a:xfrm>
              <a:off x="6560022" y="3087275"/>
              <a:ext cx="212219" cy="2122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32" name="Rectangle 31">
              <a:extLst>
                <a:ext uri="{FF2B5EF4-FFF2-40B4-BE49-F238E27FC236}">
                  <a16:creationId xmlns:a16="http://schemas.microsoft.com/office/drawing/2014/main" id="{4832B142-B7BB-3ECB-43B7-AA20850ACA74}"/>
                </a:ext>
              </a:extLst>
            </p:cNvPr>
            <p:cNvSpPr>
              <a:spLocks noChangeAspect="1"/>
            </p:cNvSpPr>
            <p:nvPr/>
          </p:nvSpPr>
          <p:spPr>
            <a:xfrm>
              <a:off x="6560021" y="3356049"/>
              <a:ext cx="212220" cy="2122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34" name="Rectangle 33">
              <a:extLst>
                <a:ext uri="{FF2B5EF4-FFF2-40B4-BE49-F238E27FC236}">
                  <a16:creationId xmlns:a16="http://schemas.microsoft.com/office/drawing/2014/main" id="{735FFAB4-5265-CEAD-3AE7-B5079EBE916D}"/>
                </a:ext>
              </a:extLst>
            </p:cNvPr>
            <p:cNvSpPr>
              <a:spLocks noChangeAspect="1"/>
            </p:cNvSpPr>
            <p:nvPr/>
          </p:nvSpPr>
          <p:spPr>
            <a:xfrm>
              <a:off x="6553872" y="3653953"/>
              <a:ext cx="212220" cy="2122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35" name="Rectangle 34">
              <a:extLst>
                <a:ext uri="{FF2B5EF4-FFF2-40B4-BE49-F238E27FC236}">
                  <a16:creationId xmlns:a16="http://schemas.microsoft.com/office/drawing/2014/main" id="{63D63149-7F97-3082-2AA8-16E3DCC8E663}"/>
                </a:ext>
              </a:extLst>
            </p:cNvPr>
            <p:cNvSpPr>
              <a:spLocks noChangeAspect="1"/>
            </p:cNvSpPr>
            <p:nvPr/>
          </p:nvSpPr>
          <p:spPr>
            <a:xfrm>
              <a:off x="6553872" y="3950360"/>
              <a:ext cx="212220" cy="2122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38" name="Rectangle 37">
              <a:extLst>
                <a:ext uri="{FF2B5EF4-FFF2-40B4-BE49-F238E27FC236}">
                  <a16:creationId xmlns:a16="http://schemas.microsoft.com/office/drawing/2014/main" id="{3D419ACF-03ED-ADD8-E513-3FC5A892C0C2}"/>
                </a:ext>
              </a:extLst>
            </p:cNvPr>
            <p:cNvSpPr>
              <a:spLocks noChangeAspect="1"/>
            </p:cNvSpPr>
            <p:nvPr/>
          </p:nvSpPr>
          <p:spPr>
            <a:xfrm>
              <a:off x="6553872" y="4763179"/>
              <a:ext cx="212220" cy="2122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39" name="Rectangle 38">
              <a:extLst>
                <a:ext uri="{FF2B5EF4-FFF2-40B4-BE49-F238E27FC236}">
                  <a16:creationId xmlns:a16="http://schemas.microsoft.com/office/drawing/2014/main" id="{08AC1801-35A8-2C87-7645-7F42EEA0D039}"/>
                </a:ext>
              </a:extLst>
            </p:cNvPr>
            <p:cNvSpPr>
              <a:spLocks noChangeAspect="1"/>
            </p:cNvSpPr>
            <p:nvPr/>
          </p:nvSpPr>
          <p:spPr>
            <a:xfrm>
              <a:off x="6553872" y="5042623"/>
              <a:ext cx="212220" cy="2122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41" name="Rectangle 40">
              <a:extLst>
                <a:ext uri="{FF2B5EF4-FFF2-40B4-BE49-F238E27FC236}">
                  <a16:creationId xmlns:a16="http://schemas.microsoft.com/office/drawing/2014/main" id="{ADEB4E1D-47EA-8A7A-EB29-7A867856E055}"/>
                </a:ext>
              </a:extLst>
            </p:cNvPr>
            <p:cNvSpPr>
              <a:spLocks noChangeAspect="1"/>
            </p:cNvSpPr>
            <p:nvPr/>
          </p:nvSpPr>
          <p:spPr>
            <a:xfrm>
              <a:off x="6559483" y="5575998"/>
              <a:ext cx="212220" cy="2122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7</a:t>
              </a:r>
            </a:p>
          </p:txBody>
        </p:sp>
      </p:grpSp>
    </p:spTree>
    <p:extLst>
      <p:ext uri="{BB962C8B-B14F-4D97-AF65-F5344CB8AC3E}">
        <p14:creationId xmlns:p14="http://schemas.microsoft.com/office/powerpoint/2010/main" val="291271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F7688-9322-DC0F-4E82-B0F0D490955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0917D9-AE47-84EB-083F-09CEF750C5F2}"/>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2D3F672-3E7C-1423-537A-5537FDF4B672}"/>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9DFE1B36-2932-24F0-18E5-6A06259A6610}"/>
              </a:ext>
            </a:extLst>
          </p:cNvPr>
          <p:cNvSpPr>
            <a:spLocks noGrp="1"/>
          </p:cNvSpPr>
          <p:nvPr>
            <p:ph type="title"/>
          </p:nvPr>
        </p:nvSpPr>
        <p:spPr/>
        <p:txBody>
          <a:bodyPr/>
          <a:lstStyle/>
          <a:p>
            <a:r>
              <a:rPr lang="en-US"/>
              <a:t>Testing and Validation</a:t>
            </a:r>
          </a:p>
        </p:txBody>
      </p:sp>
      <p:pic>
        <p:nvPicPr>
          <p:cNvPr id="2" name="MicrosoftTeams-video">
            <a:hlinkClick r:id="" action="ppaction://media"/>
            <a:extLst>
              <a:ext uri="{FF2B5EF4-FFF2-40B4-BE49-F238E27FC236}">
                <a16:creationId xmlns:a16="http://schemas.microsoft.com/office/drawing/2014/main" id="{914C026C-036B-8BD2-2BBE-D243A04B37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613" t="12449" r="20673" b="14544"/>
          <a:stretch/>
        </p:blipFill>
        <p:spPr>
          <a:xfrm rot="16200000">
            <a:off x="3583855" y="-773603"/>
            <a:ext cx="3500289" cy="8134272"/>
          </a:xfrm>
          <a:prstGeom prst="rect">
            <a:avLst/>
          </a:prstGeom>
        </p:spPr>
      </p:pic>
      <p:graphicFrame>
        <p:nvGraphicFramePr>
          <p:cNvPr id="9" name="Diagram 8">
            <a:extLst>
              <a:ext uri="{FF2B5EF4-FFF2-40B4-BE49-F238E27FC236}">
                <a16:creationId xmlns:a16="http://schemas.microsoft.com/office/drawing/2014/main" id="{F964D607-08B2-4E3D-B667-26BA0C04C5EF}"/>
              </a:ext>
            </a:extLst>
          </p:cNvPr>
          <p:cNvGraphicFramePr/>
          <p:nvPr>
            <p:extLst>
              <p:ext uri="{D42A27DB-BD31-4B8C-83A1-F6EECF244321}">
                <p14:modId xmlns:p14="http://schemas.microsoft.com/office/powerpoint/2010/main" val="1819179241"/>
              </p:ext>
            </p:extLst>
          </p:nvPr>
        </p:nvGraphicFramePr>
        <p:xfrm>
          <a:off x="1266863" y="300147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E6176239-921B-69F6-6371-B2EFB2AE0EA0}"/>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spTree>
    <p:extLst>
      <p:ext uri="{BB962C8B-B14F-4D97-AF65-F5344CB8AC3E}">
        <p14:creationId xmlns:p14="http://schemas.microsoft.com/office/powerpoint/2010/main" val="10801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taking a selfie&#10;&#10;Description automatically generated">
            <a:extLst>
              <a:ext uri="{FF2B5EF4-FFF2-40B4-BE49-F238E27FC236}">
                <a16:creationId xmlns:a16="http://schemas.microsoft.com/office/drawing/2014/main" id="{F8ACF5DE-7B3E-A1B9-9DDD-8320A255B7CF}"/>
              </a:ext>
            </a:extLst>
          </p:cNvPr>
          <p:cNvPicPr>
            <a:picLocks noGrp="1" noChangeAspect="1"/>
          </p:cNvPicPr>
          <p:nvPr>
            <p:ph sz="half" idx="2"/>
          </p:nvPr>
        </p:nvPicPr>
        <p:blipFill>
          <a:blip r:embed="rId2"/>
          <a:stretch>
            <a:fillRect/>
          </a:stretch>
        </p:blipFill>
        <p:spPr>
          <a:xfrm>
            <a:off x="1833561" y="2908868"/>
            <a:ext cx="2194560" cy="2194560"/>
          </a:xfrm>
        </p:spPr>
      </p:pic>
      <p:pic>
        <p:nvPicPr>
          <p:cNvPr id="13" name="Content Placeholder 12" descr="A person in a suit and tie&#10;&#10;Description automatically generated">
            <a:extLst>
              <a:ext uri="{FF2B5EF4-FFF2-40B4-BE49-F238E27FC236}">
                <a16:creationId xmlns:a16="http://schemas.microsoft.com/office/drawing/2014/main" id="{626B578B-FC2A-D66A-19FE-E5C86D50DD43}"/>
              </a:ext>
            </a:extLst>
          </p:cNvPr>
          <p:cNvPicPr>
            <a:picLocks noGrp="1" noChangeAspect="1"/>
          </p:cNvPicPr>
          <p:nvPr>
            <p:ph sz="quarter" idx="4"/>
          </p:nvPr>
        </p:nvPicPr>
        <p:blipFill>
          <a:blip r:embed="rId3"/>
          <a:stretch>
            <a:fillRect/>
          </a:stretch>
        </p:blipFill>
        <p:spPr>
          <a:xfrm>
            <a:off x="6710361" y="2908868"/>
            <a:ext cx="2194560" cy="2194560"/>
          </a:xfrm>
        </p:spPr>
      </p:pic>
      <p:sp>
        <p:nvSpPr>
          <p:cNvPr id="6" name="Footer Placeholder 5">
            <a:extLst>
              <a:ext uri="{FF2B5EF4-FFF2-40B4-BE49-F238E27FC236}">
                <a16:creationId xmlns:a16="http://schemas.microsoft.com/office/drawing/2014/main" id="{1BC9B779-A479-5556-AFF6-E03125B209C8}"/>
              </a:ext>
            </a:extLst>
          </p:cNvPr>
          <p:cNvSpPr>
            <a:spLocks noGrp="1"/>
          </p:cNvSpPr>
          <p:nvPr>
            <p:ph type="ftr" sz="quarter" idx="11"/>
          </p:nvPr>
        </p:nvSpPr>
        <p:spPr/>
        <p:txBody>
          <a:bodyPr/>
          <a:lstStyle/>
          <a:p>
            <a:r>
              <a:rPr lang="en-US"/>
              <a:t>Team 513</a:t>
            </a:r>
          </a:p>
        </p:txBody>
      </p:sp>
      <p:sp>
        <p:nvSpPr>
          <p:cNvPr id="7" name="Slide Number Placeholder 6">
            <a:extLst>
              <a:ext uri="{FF2B5EF4-FFF2-40B4-BE49-F238E27FC236}">
                <a16:creationId xmlns:a16="http://schemas.microsoft.com/office/drawing/2014/main" id="{46592C46-3308-0B65-788F-7FCE564E9383}"/>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8" name="Title 7">
            <a:extLst>
              <a:ext uri="{FF2B5EF4-FFF2-40B4-BE49-F238E27FC236}">
                <a16:creationId xmlns:a16="http://schemas.microsoft.com/office/drawing/2014/main" id="{BDA7480A-7E29-9CCE-0EC0-3F02DD5C6166}"/>
              </a:ext>
            </a:extLst>
          </p:cNvPr>
          <p:cNvSpPr>
            <a:spLocks noGrp="1"/>
          </p:cNvSpPr>
          <p:nvPr>
            <p:ph type="title"/>
          </p:nvPr>
        </p:nvSpPr>
        <p:spPr/>
        <p:txBody>
          <a:bodyPr/>
          <a:lstStyle/>
          <a:p>
            <a:r>
              <a:rPr lang="en-US"/>
              <a:t>Sponsor and Advisor</a:t>
            </a:r>
          </a:p>
        </p:txBody>
      </p:sp>
      <p:pic>
        <p:nvPicPr>
          <p:cNvPr id="9" name="Picture 8" descr="A red and black logo&#10;&#10;Description automatically generated">
            <a:extLst>
              <a:ext uri="{FF2B5EF4-FFF2-40B4-BE49-F238E27FC236}">
                <a16:creationId xmlns:a16="http://schemas.microsoft.com/office/drawing/2014/main" id="{CB1D5623-8FB5-FE1F-5BA6-C9F16E3D7C07}"/>
              </a:ext>
            </a:extLst>
          </p:cNvPr>
          <p:cNvPicPr>
            <a:picLocks noChangeAspect="1"/>
          </p:cNvPicPr>
          <p:nvPr/>
        </p:nvPicPr>
        <p:blipFill>
          <a:blip r:embed="rId4"/>
          <a:stretch>
            <a:fillRect/>
          </a:stretch>
        </p:blipFill>
        <p:spPr>
          <a:xfrm>
            <a:off x="3660672" y="1462673"/>
            <a:ext cx="3331404" cy="1371600"/>
          </a:xfrm>
          <a:prstGeom prst="rect">
            <a:avLst/>
          </a:prstGeom>
        </p:spPr>
      </p:pic>
      <p:grpSp>
        <p:nvGrpSpPr>
          <p:cNvPr id="18" name="Group 17">
            <a:extLst>
              <a:ext uri="{FF2B5EF4-FFF2-40B4-BE49-F238E27FC236}">
                <a16:creationId xmlns:a16="http://schemas.microsoft.com/office/drawing/2014/main" id="{C7CF6785-E90A-FF7A-E5FF-F5511CAB4663}"/>
              </a:ext>
            </a:extLst>
          </p:cNvPr>
          <p:cNvGrpSpPr/>
          <p:nvPr/>
        </p:nvGrpSpPr>
        <p:grpSpPr>
          <a:xfrm>
            <a:off x="1559241" y="5212080"/>
            <a:ext cx="2743200" cy="1188720"/>
            <a:chOff x="2727706" y="4465232"/>
            <a:chExt cx="2743200" cy="1188720"/>
          </a:xfrm>
          <a:solidFill>
            <a:schemeClr val="tx2"/>
          </a:solidFill>
        </p:grpSpPr>
        <p:sp>
          <p:nvSpPr>
            <p:cNvPr id="2" name="Flowchart: Alternate Process 1">
              <a:extLst>
                <a:ext uri="{FF2B5EF4-FFF2-40B4-BE49-F238E27FC236}">
                  <a16:creationId xmlns:a16="http://schemas.microsoft.com/office/drawing/2014/main" id="{6CFC05D0-4E97-75B3-728E-80F77591FB89}"/>
                </a:ext>
              </a:extLst>
            </p:cNvPr>
            <p:cNvSpPr/>
            <p:nvPr/>
          </p:nvSpPr>
          <p:spPr>
            <a:xfrm>
              <a:off x="2727706" y="4465232"/>
              <a:ext cx="2743200" cy="1188720"/>
            </a:xfrm>
            <a:prstGeom prst="flowChartAlternateProcess">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CB1470F-75F7-057B-C6CA-77863393F8D6}"/>
                </a:ext>
              </a:extLst>
            </p:cNvPr>
            <p:cNvSpPr txBox="1"/>
            <p:nvPr/>
          </p:nvSpPr>
          <p:spPr>
            <a:xfrm>
              <a:off x="2863994" y="4465232"/>
              <a:ext cx="2470624" cy="1188720"/>
            </a:xfrm>
            <a:prstGeom prst="rect">
              <a:avLst/>
            </a:prstGeom>
            <a:noFill/>
            <a:ln>
              <a:noFill/>
            </a:ln>
          </p:spPr>
          <p:txBody>
            <a:bodyPr wrap="square" rtlCol="0">
              <a:spAutoFit/>
            </a:bodyPr>
            <a:lstStyle/>
            <a:p>
              <a:r>
                <a:rPr lang="en-US" u="sng">
                  <a:solidFill>
                    <a:schemeClr val="bg1"/>
                  </a:solidFill>
                </a:rPr>
                <a:t>Engineering Mentor</a:t>
              </a:r>
            </a:p>
            <a:p>
              <a:r>
                <a:rPr lang="en-US">
                  <a:solidFill>
                    <a:schemeClr val="bg1"/>
                  </a:solidFill>
                </a:rPr>
                <a:t>William Bilbow</a:t>
              </a:r>
            </a:p>
            <a:p>
              <a:r>
                <a:rPr lang="en-US" i="1">
                  <a:solidFill>
                    <a:schemeClr val="bg1"/>
                  </a:solidFill>
                </a:rPr>
                <a:t>Director of Technology &amp; Project Manager</a:t>
              </a:r>
            </a:p>
          </p:txBody>
        </p:sp>
      </p:grpSp>
      <p:grpSp>
        <p:nvGrpSpPr>
          <p:cNvPr id="19" name="Group 18">
            <a:extLst>
              <a:ext uri="{FF2B5EF4-FFF2-40B4-BE49-F238E27FC236}">
                <a16:creationId xmlns:a16="http://schemas.microsoft.com/office/drawing/2014/main" id="{9DEF52D7-18B3-508B-6399-C437D36C1F98}"/>
              </a:ext>
            </a:extLst>
          </p:cNvPr>
          <p:cNvGrpSpPr/>
          <p:nvPr/>
        </p:nvGrpSpPr>
        <p:grpSpPr>
          <a:xfrm>
            <a:off x="6458100" y="5212080"/>
            <a:ext cx="2699082" cy="1188720"/>
            <a:chOff x="7157307" y="5103494"/>
            <a:chExt cx="2699082" cy="1188720"/>
          </a:xfrm>
          <a:solidFill>
            <a:schemeClr val="tx2"/>
          </a:solidFill>
        </p:grpSpPr>
        <p:sp>
          <p:nvSpPr>
            <p:cNvPr id="12" name="Flowchart: Alternate Process 11">
              <a:extLst>
                <a:ext uri="{FF2B5EF4-FFF2-40B4-BE49-F238E27FC236}">
                  <a16:creationId xmlns:a16="http://schemas.microsoft.com/office/drawing/2014/main" id="{83D52B1D-1FE2-DBA8-2862-07A05F9068EC}"/>
                </a:ext>
              </a:extLst>
            </p:cNvPr>
            <p:cNvSpPr/>
            <p:nvPr/>
          </p:nvSpPr>
          <p:spPr>
            <a:xfrm>
              <a:off x="7157307" y="5103494"/>
              <a:ext cx="2699082" cy="1188720"/>
            </a:xfrm>
            <a:prstGeom prst="flowChartAlternateProcess">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BA0242F-D7CA-6B18-061B-F8F669C2FCF1}"/>
                </a:ext>
              </a:extLst>
            </p:cNvPr>
            <p:cNvSpPr txBox="1"/>
            <p:nvPr/>
          </p:nvSpPr>
          <p:spPr>
            <a:xfrm>
              <a:off x="7272408" y="5103494"/>
              <a:ext cx="2468880" cy="1188720"/>
            </a:xfrm>
            <a:prstGeom prst="rect">
              <a:avLst/>
            </a:prstGeom>
            <a:noFill/>
            <a:ln>
              <a:noFill/>
            </a:ln>
          </p:spPr>
          <p:txBody>
            <a:bodyPr wrap="square" rtlCol="0">
              <a:spAutoFit/>
            </a:bodyPr>
            <a:lstStyle/>
            <a:p>
              <a:r>
                <a:rPr lang="en-US" u="sng">
                  <a:solidFill>
                    <a:schemeClr val="bg1"/>
                  </a:solidFill>
                </a:rPr>
                <a:t>Engineering Mentor</a:t>
              </a:r>
            </a:p>
            <a:p>
              <a:r>
                <a:rPr lang="en-US">
                  <a:solidFill>
                    <a:schemeClr val="bg1"/>
                  </a:solidFill>
                </a:rPr>
                <a:t>Cole Gray</a:t>
              </a:r>
            </a:p>
            <a:p>
              <a:r>
                <a:rPr lang="en-US" i="1">
                  <a:solidFill>
                    <a:schemeClr val="bg1"/>
                  </a:solidFill>
                </a:rPr>
                <a:t>Mechanical Design Engineer</a:t>
              </a:r>
            </a:p>
          </p:txBody>
        </p:sp>
      </p:grpSp>
      <p:sp>
        <p:nvSpPr>
          <p:cNvPr id="5" name="TextBox 4">
            <a:extLst>
              <a:ext uri="{FF2B5EF4-FFF2-40B4-BE49-F238E27FC236}">
                <a16:creationId xmlns:a16="http://schemas.microsoft.com/office/drawing/2014/main" id="{EAE66A66-C5EE-FD7F-7F58-EF6BE88D103A}"/>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spTree>
    <p:extLst>
      <p:ext uri="{BB962C8B-B14F-4D97-AF65-F5344CB8AC3E}">
        <p14:creationId xmlns:p14="http://schemas.microsoft.com/office/powerpoint/2010/main" val="102037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6007B2-9595-0E77-6A6A-716F421DC45F}"/>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FCD8B7ED-7B03-95F4-7ED0-93F8BC235983}"/>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79075FDC-97AA-D8CB-547C-97704C6D474B}"/>
              </a:ext>
            </a:extLst>
          </p:cNvPr>
          <p:cNvSpPr>
            <a:spLocks noGrp="1"/>
          </p:cNvSpPr>
          <p:nvPr>
            <p:ph type="title"/>
          </p:nvPr>
        </p:nvSpPr>
        <p:spPr/>
        <p:txBody>
          <a:bodyPr/>
          <a:lstStyle/>
          <a:p>
            <a:r>
              <a:rPr lang="en-US"/>
              <a:t>Work in Progress</a:t>
            </a:r>
          </a:p>
        </p:txBody>
      </p:sp>
      <p:sp>
        <p:nvSpPr>
          <p:cNvPr id="2" name="TextBox 1">
            <a:extLst>
              <a:ext uri="{FF2B5EF4-FFF2-40B4-BE49-F238E27FC236}">
                <a16:creationId xmlns:a16="http://schemas.microsoft.com/office/drawing/2014/main" id="{E100F04A-87A0-61EC-620C-5A3FC5FB105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Andrew Atallah</a:t>
            </a:r>
          </a:p>
        </p:txBody>
      </p:sp>
      <p:grpSp>
        <p:nvGrpSpPr>
          <p:cNvPr id="39" name="Group 38">
            <a:extLst>
              <a:ext uri="{FF2B5EF4-FFF2-40B4-BE49-F238E27FC236}">
                <a16:creationId xmlns:a16="http://schemas.microsoft.com/office/drawing/2014/main" id="{7F69C7D8-EC2C-30EC-B122-F3D133D6E53C}"/>
              </a:ext>
            </a:extLst>
          </p:cNvPr>
          <p:cNvGrpSpPr/>
          <p:nvPr/>
        </p:nvGrpSpPr>
        <p:grpSpPr>
          <a:xfrm>
            <a:off x="859896" y="2964263"/>
            <a:ext cx="8932955" cy="1866890"/>
            <a:chOff x="870834" y="2499856"/>
            <a:chExt cx="8932955" cy="1866890"/>
          </a:xfrm>
        </p:grpSpPr>
        <p:grpSp>
          <p:nvGrpSpPr>
            <p:cNvPr id="18" name="Group 17">
              <a:extLst>
                <a:ext uri="{FF2B5EF4-FFF2-40B4-BE49-F238E27FC236}">
                  <a16:creationId xmlns:a16="http://schemas.microsoft.com/office/drawing/2014/main" id="{49F373D9-C6AA-A6BF-99C2-26BCED27820E}"/>
                </a:ext>
              </a:extLst>
            </p:cNvPr>
            <p:cNvGrpSpPr/>
            <p:nvPr/>
          </p:nvGrpSpPr>
          <p:grpSpPr>
            <a:xfrm>
              <a:off x="870834" y="3291840"/>
              <a:ext cx="8932955" cy="274320"/>
              <a:chOff x="724919" y="3291840"/>
              <a:chExt cx="8932955" cy="274320"/>
            </a:xfrm>
          </p:grpSpPr>
          <p:sp>
            <p:nvSpPr>
              <p:cNvPr id="13" name="Rectangle: Rounded Corners 12">
                <a:extLst>
                  <a:ext uri="{FF2B5EF4-FFF2-40B4-BE49-F238E27FC236}">
                    <a16:creationId xmlns:a16="http://schemas.microsoft.com/office/drawing/2014/main" id="{FFEDF84C-0580-A974-1288-39E0CF79FAF8}"/>
                  </a:ext>
                </a:extLst>
              </p:cNvPr>
              <p:cNvSpPr/>
              <p:nvPr/>
            </p:nvSpPr>
            <p:spPr>
              <a:xfrm>
                <a:off x="7981475" y="3291840"/>
                <a:ext cx="1676399" cy="27432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17812D-2F36-7722-4075-F49B0786F9ED}"/>
                  </a:ext>
                </a:extLst>
              </p:cNvPr>
              <p:cNvSpPr/>
              <p:nvPr/>
            </p:nvSpPr>
            <p:spPr>
              <a:xfrm>
                <a:off x="6167336" y="3291840"/>
                <a:ext cx="1676399" cy="274320"/>
              </a:xfrm>
              <a:prstGeom prst="roundRect">
                <a:avLst/>
              </a:prstGeom>
              <a:solidFill>
                <a:srgbClr val="E351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3FFF94F-75FC-8494-31AC-966CD8DE127C}"/>
                  </a:ext>
                </a:extLst>
              </p:cNvPr>
              <p:cNvSpPr/>
              <p:nvPr/>
            </p:nvSpPr>
            <p:spPr>
              <a:xfrm>
                <a:off x="4353197" y="3291840"/>
                <a:ext cx="1676399" cy="274320"/>
              </a:xfrm>
              <a:prstGeom prst="roundRect">
                <a:avLst/>
              </a:prstGeom>
              <a:solidFill>
                <a:srgbClr val="C5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3B03C5D-E922-797E-8B52-D1DB58494A9D}"/>
                  </a:ext>
                </a:extLst>
              </p:cNvPr>
              <p:cNvSpPr/>
              <p:nvPr/>
            </p:nvSpPr>
            <p:spPr>
              <a:xfrm>
                <a:off x="2539058" y="3291840"/>
                <a:ext cx="1676399" cy="274320"/>
              </a:xfrm>
              <a:prstGeom prst="roundRect">
                <a:avLst/>
              </a:prstGeom>
              <a:solidFill>
                <a:srgbClr val="9E3A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30768E5-14D2-AB2E-7015-88772F14AB3B}"/>
                  </a:ext>
                </a:extLst>
              </p:cNvPr>
              <p:cNvSpPr/>
              <p:nvPr/>
            </p:nvSpPr>
            <p:spPr>
              <a:xfrm>
                <a:off x="724919" y="3291840"/>
                <a:ext cx="1676399" cy="27286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0EF5418-8B6F-D4A4-5D59-BCFE79327E75}"/>
                </a:ext>
              </a:extLst>
            </p:cNvPr>
            <p:cNvGrpSpPr/>
            <p:nvPr/>
          </p:nvGrpSpPr>
          <p:grpSpPr>
            <a:xfrm>
              <a:off x="1606117" y="2500132"/>
              <a:ext cx="205829" cy="695643"/>
              <a:chOff x="1606117" y="2500132"/>
              <a:chExt cx="205829" cy="695643"/>
            </a:xfrm>
            <a:solidFill>
              <a:schemeClr val="tx1">
                <a:lumMod val="50000"/>
                <a:lumOff val="50000"/>
              </a:schemeClr>
            </a:solidFill>
          </p:grpSpPr>
          <p:cxnSp>
            <p:nvCxnSpPr>
              <p:cNvPr id="20" name="Straight Connector 19">
                <a:extLst>
                  <a:ext uri="{FF2B5EF4-FFF2-40B4-BE49-F238E27FC236}">
                    <a16:creationId xmlns:a16="http://schemas.microsoft.com/office/drawing/2014/main" id="{44976D08-C76C-8C67-6878-0F78116C1FF7}"/>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9B2AA2E-1651-4204-78EB-F0694D5D7F25}"/>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CD087428-978B-1518-CE7D-947DCA38C730}"/>
                </a:ext>
              </a:extLst>
            </p:cNvPr>
            <p:cNvGrpSpPr/>
            <p:nvPr/>
          </p:nvGrpSpPr>
          <p:grpSpPr>
            <a:xfrm>
              <a:off x="5223459" y="2499856"/>
              <a:ext cx="205829" cy="695643"/>
              <a:chOff x="1606117" y="2500132"/>
              <a:chExt cx="205829" cy="695643"/>
            </a:xfrm>
            <a:solidFill>
              <a:schemeClr val="tx1">
                <a:lumMod val="50000"/>
                <a:lumOff val="50000"/>
              </a:schemeClr>
            </a:solidFill>
          </p:grpSpPr>
          <p:cxnSp>
            <p:nvCxnSpPr>
              <p:cNvPr id="26" name="Straight Connector 25">
                <a:extLst>
                  <a:ext uri="{FF2B5EF4-FFF2-40B4-BE49-F238E27FC236}">
                    <a16:creationId xmlns:a16="http://schemas.microsoft.com/office/drawing/2014/main" id="{7A6BFDC1-49ED-AC24-BEEF-FAE53B2DFAAE}"/>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B173BCC-9549-A98B-6E90-00D2178E84B1}"/>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26BDD07-4F62-94F8-1FF4-888BF8E7E6F1}"/>
                </a:ext>
              </a:extLst>
            </p:cNvPr>
            <p:cNvGrpSpPr/>
            <p:nvPr/>
          </p:nvGrpSpPr>
          <p:grpSpPr>
            <a:xfrm>
              <a:off x="8862674" y="2499856"/>
              <a:ext cx="205829" cy="695643"/>
              <a:chOff x="1606117" y="2500132"/>
              <a:chExt cx="205829" cy="695643"/>
            </a:xfrm>
            <a:solidFill>
              <a:schemeClr val="tx1">
                <a:lumMod val="50000"/>
                <a:lumOff val="50000"/>
              </a:schemeClr>
            </a:solidFill>
          </p:grpSpPr>
          <p:cxnSp>
            <p:nvCxnSpPr>
              <p:cNvPr id="29" name="Straight Connector 28">
                <a:extLst>
                  <a:ext uri="{FF2B5EF4-FFF2-40B4-BE49-F238E27FC236}">
                    <a16:creationId xmlns:a16="http://schemas.microsoft.com/office/drawing/2014/main" id="{BD4A0D4C-BA53-6230-F890-88EFE2CAD427}"/>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7448DB1-69C0-570F-401C-26858001D48E}"/>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7270B2C2-0EBC-1AC8-F160-758E3AD88173}"/>
                </a:ext>
              </a:extLst>
            </p:cNvPr>
            <p:cNvGrpSpPr/>
            <p:nvPr/>
          </p:nvGrpSpPr>
          <p:grpSpPr>
            <a:xfrm rot="10800000">
              <a:off x="3420257" y="3671103"/>
              <a:ext cx="205829" cy="695643"/>
              <a:chOff x="1606117" y="2500132"/>
              <a:chExt cx="205829" cy="695643"/>
            </a:xfrm>
            <a:solidFill>
              <a:schemeClr val="tx1">
                <a:lumMod val="50000"/>
                <a:lumOff val="50000"/>
              </a:schemeClr>
            </a:solidFill>
          </p:grpSpPr>
          <p:cxnSp>
            <p:nvCxnSpPr>
              <p:cNvPr id="32" name="Straight Connector 31">
                <a:extLst>
                  <a:ext uri="{FF2B5EF4-FFF2-40B4-BE49-F238E27FC236}">
                    <a16:creationId xmlns:a16="http://schemas.microsoft.com/office/drawing/2014/main" id="{B4D18706-EC98-4019-3A83-493949703139}"/>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9C40458-5F13-FFF4-B787-0CB9DF6D6BD7}"/>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41490E2E-7A0A-E564-09E9-716E2FBDF874}"/>
                </a:ext>
              </a:extLst>
            </p:cNvPr>
            <p:cNvGrpSpPr/>
            <p:nvPr/>
          </p:nvGrpSpPr>
          <p:grpSpPr>
            <a:xfrm rot="10800000">
              <a:off x="7048535" y="3671103"/>
              <a:ext cx="205829" cy="695643"/>
              <a:chOff x="1606117" y="2500132"/>
              <a:chExt cx="205829" cy="695643"/>
            </a:xfrm>
            <a:solidFill>
              <a:schemeClr val="tx1">
                <a:lumMod val="50000"/>
                <a:lumOff val="50000"/>
              </a:schemeClr>
            </a:solidFill>
          </p:grpSpPr>
          <p:cxnSp>
            <p:nvCxnSpPr>
              <p:cNvPr id="35" name="Straight Connector 34">
                <a:extLst>
                  <a:ext uri="{FF2B5EF4-FFF2-40B4-BE49-F238E27FC236}">
                    <a16:creationId xmlns:a16="http://schemas.microsoft.com/office/drawing/2014/main" id="{90EA68AE-7EFF-59ED-9A5C-3F2E2F6D157D}"/>
                  </a:ext>
                </a:extLst>
              </p:cNvPr>
              <p:cNvCxnSpPr>
                <a:cxnSpLocks/>
              </p:cNvCxnSpPr>
              <p:nvPr/>
            </p:nvCxnSpPr>
            <p:spPr>
              <a:xfrm>
                <a:off x="1709032" y="2500132"/>
                <a:ext cx="0" cy="503149"/>
              </a:xfrm>
              <a:prstGeom prst="line">
                <a:avLst/>
              </a:prstGeom>
              <a:grpFill/>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D6D997B-D50F-4F56-5102-96372D37C275}"/>
                  </a:ext>
                </a:extLst>
              </p:cNvPr>
              <p:cNvSpPr>
                <a:spLocks noChangeAspect="1"/>
              </p:cNvSpPr>
              <p:nvPr/>
            </p:nvSpPr>
            <p:spPr>
              <a:xfrm>
                <a:off x="1606117" y="2989946"/>
                <a:ext cx="205829" cy="20582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Rectangle: Diagonal Corners Rounded 37">
            <a:extLst>
              <a:ext uri="{FF2B5EF4-FFF2-40B4-BE49-F238E27FC236}">
                <a16:creationId xmlns:a16="http://schemas.microsoft.com/office/drawing/2014/main" id="{086FF25A-CBDB-5C1E-537A-2D63489EC556}"/>
              </a:ext>
            </a:extLst>
          </p:cNvPr>
          <p:cNvSpPr/>
          <p:nvPr/>
        </p:nvSpPr>
        <p:spPr>
          <a:xfrm>
            <a:off x="740123" y="1656278"/>
            <a:ext cx="1985153" cy="1307986"/>
          </a:xfrm>
          <a:prstGeom prst="round2Diag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Finish assembly</a:t>
            </a:r>
          </a:p>
        </p:txBody>
      </p:sp>
      <p:sp>
        <p:nvSpPr>
          <p:cNvPr id="40" name="Rectangle: Diagonal Corners Rounded 39">
            <a:extLst>
              <a:ext uri="{FF2B5EF4-FFF2-40B4-BE49-F238E27FC236}">
                <a16:creationId xmlns:a16="http://schemas.microsoft.com/office/drawing/2014/main" id="{A149846A-6124-8575-1A19-AC631762F3F2}"/>
              </a:ext>
            </a:extLst>
          </p:cNvPr>
          <p:cNvSpPr/>
          <p:nvPr/>
        </p:nvSpPr>
        <p:spPr>
          <a:xfrm>
            <a:off x="2519656" y="4811267"/>
            <a:ext cx="1985152" cy="1326579"/>
          </a:xfrm>
          <a:prstGeom prst="round2DiagRect">
            <a:avLst/>
          </a:prstGeom>
          <a:solidFill>
            <a:srgbClr val="9E3A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Finish integrating mechatronics components</a:t>
            </a:r>
          </a:p>
        </p:txBody>
      </p:sp>
      <p:sp>
        <p:nvSpPr>
          <p:cNvPr id="41" name="Rectangle: Diagonal Corners Rounded 40">
            <a:extLst>
              <a:ext uri="{FF2B5EF4-FFF2-40B4-BE49-F238E27FC236}">
                <a16:creationId xmlns:a16="http://schemas.microsoft.com/office/drawing/2014/main" id="{55E5405E-6689-D152-F7AC-9B180EBE1185}"/>
              </a:ext>
            </a:extLst>
          </p:cNvPr>
          <p:cNvSpPr/>
          <p:nvPr/>
        </p:nvSpPr>
        <p:spPr>
          <a:xfrm>
            <a:off x="4341423" y="1656277"/>
            <a:ext cx="1985153" cy="1326578"/>
          </a:xfrm>
          <a:prstGeom prst="round2DiagRect">
            <a:avLst/>
          </a:prstGeom>
          <a:solidFill>
            <a:srgbClr val="C5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Test finalized code on the 3D printed shafts </a:t>
            </a:r>
          </a:p>
        </p:txBody>
      </p:sp>
      <p:sp>
        <p:nvSpPr>
          <p:cNvPr id="42" name="Rectangle: Diagonal Corners Rounded 41">
            <a:extLst>
              <a:ext uri="{FF2B5EF4-FFF2-40B4-BE49-F238E27FC236}">
                <a16:creationId xmlns:a16="http://schemas.microsoft.com/office/drawing/2014/main" id="{13C131B9-D5A5-BC45-C0BD-4502DD56A8DD}"/>
              </a:ext>
            </a:extLst>
          </p:cNvPr>
          <p:cNvSpPr/>
          <p:nvPr/>
        </p:nvSpPr>
        <p:spPr>
          <a:xfrm>
            <a:off x="7958764" y="1645915"/>
            <a:ext cx="1985153" cy="1318348"/>
          </a:xfrm>
          <a:prstGeom prst="round2Diag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Test the resolution of device</a:t>
            </a:r>
          </a:p>
        </p:txBody>
      </p:sp>
      <p:sp>
        <p:nvSpPr>
          <p:cNvPr id="43" name="Rectangle: Diagonal Corners Rounded 42">
            <a:extLst>
              <a:ext uri="{FF2B5EF4-FFF2-40B4-BE49-F238E27FC236}">
                <a16:creationId xmlns:a16="http://schemas.microsoft.com/office/drawing/2014/main" id="{45D9B692-697E-F0FF-1E1B-988D31B6C1D5}"/>
              </a:ext>
            </a:extLst>
          </p:cNvPr>
          <p:cNvSpPr/>
          <p:nvPr/>
        </p:nvSpPr>
        <p:spPr>
          <a:xfrm>
            <a:off x="6164573" y="4831153"/>
            <a:ext cx="1985154" cy="1326579"/>
          </a:xfrm>
          <a:prstGeom prst="round2DiagRect">
            <a:avLst/>
          </a:prstGeom>
          <a:solidFill>
            <a:srgbClr val="E351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Refine operations by testing on the real shafts at Danfoss </a:t>
            </a:r>
            <a:r>
              <a:rPr lang="en-US" err="1"/>
              <a:t>Turbocor</a:t>
            </a:r>
            <a:endParaRPr lang="en-US"/>
          </a:p>
        </p:txBody>
      </p:sp>
    </p:spTree>
    <p:extLst>
      <p:ext uri="{BB962C8B-B14F-4D97-AF65-F5344CB8AC3E}">
        <p14:creationId xmlns:p14="http://schemas.microsoft.com/office/powerpoint/2010/main" val="25705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3BC1071-5B5B-14D4-420A-3DD181A6CE86}"/>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ED8C2C2-3530-4759-64D2-3FDA54B58221}"/>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BAE84A1E-4FE0-241A-0F81-54F9E92E56C7}"/>
              </a:ext>
            </a:extLst>
          </p:cNvPr>
          <p:cNvSpPr>
            <a:spLocks noGrp="1"/>
          </p:cNvSpPr>
          <p:nvPr>
            <p:ph type="title"/>
          </p:nvPr>
        </p:nvSpPr>
        <p:spPr/>
        <p:txBody>
          <a:bodyPr/>
          <a:lstStyle/>
          <a:p>
            <a:r>
              <a:rPr lang="en-US"/>
              <a:t>Improvements</a:t>
            </a:r>
          </a:p>
        </p:txBody>
      </p:sp>
      <p:sp>
        <p:nvSpPr>
          <p:cNvPr id="6" name="TextBox 5">
            <a:extLst>
              <a:ext uri="{FF2B5EF4-FFF2-40B4-BE49-F238E27FC236}">
                <a16:creationId xmlns:a16="http://schemas.microsoft.com/office/drawing/2014/main" id="{1EC4ED59-6320-9A46-CAFB-6A90F7EB6F3B}"/>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pSp>
        <p:nvGrpSpPr>
          <p:cNvPr id="97" name="Group 96">
            <a:extLst>
              <a:ext uri="{FF2B5EF4-FFF2-40B4-BE49-F238E27FC236}">
                <a16:creationId xmlns:a16="http://schemas.microsoft.com/office/drawing/2014/main" id="{ADA4954E-352B-64F4-2D1D-39B51A616E76}"/>
              </a:ext>
            </a:extLst>
          </p:cNvPr>
          <p:cNvGrpSpPr/>
          <p:nvPr/>
        </p:nvGrpSpPr>
        <p:grpSpPr>
          <a:xfrm>
            <a:off x="523240" y="2068908"/>
            <a:ext cx="9621520" cy="3657600"/>
            <a:chOff x="553720" y="2085496"/>
            <a:chExt cx="9621520" cy="3657600"/>
          </a:xfrm>
        </p:grpSpPr>
        <p:graphicFrame>
          <p:nvGraphicFramePr>
            <p:cNvPr id="65" name="Diagram 64">
              <a:extLst>
                <a:ext uri="{FF2B5EF4-FFF2-40B4-BE49-F238E27FC236}">
                  <a16:creationId xmlns:a16="http://schemas.microsoft.com/office/drawing/2014/main" id="{63D4F063-8C28-7F53-D304-B3EA9FA0225A}"/>
                </a:ext>
              </a:extLst>
            </p:cNvPr>
            <p:cNvGraphicFramePr/>
            <p:nvPr>
              <p:extLst>
                <p:ext uri="{D42A27DB-BD31-4B8C-83A1-F6EECF244321}">
                  <p14:modId xmlns:p14="http://schemas.microsoft.com/office/powerpoint/2010/main" val="523297283"/>
                </p:ext>
              </p:extLst>
            </p:nvPr>
          </p:nvGraphicFramePr>
          <p:xfrm>
            <a:off x="1488440" y="2085496"/>
            <a:ext cx="86868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6" name="Group 95">
              <a:extLst>
                <a:ext uri="{FF2B5EF4-FFF2-40B4-BE49-F238E27FC236}">
                  <a16:creationId xmlns:a16="http://schemas.microsoft.com/office/drawing/2014/main" id="{F1824142-6109-5A23-1BD3-D8178C45A0D4}"/>
                </a:ext>
              </a:extLst>
            </p:cNvPr>
            <p:cNvGrpSpPr/>
            <p:nvPr/>
          </p:nvGrpSpPr>
          <p:grpSpPr>
            <a:xfrm>
              <a:off x="553720" y="2085496"/>
              <a:ext cx="822960" cy="3657600"/>
              <a:chOff x="519421" y="2068908"/>
              <a:chExt cx="822960" cy="3657600"/>
            </a:xfrm>
          </p:grpSpPr>
          <p:grpSp>
            <p:nvGrpSpPr>
              <p:cNvPr id="92" name="Group 91">
                <a:extLst>
                  <a:ext uri="{FF2B5EF4-FFF2-40B4-BE49-F238E27FC236}">
                    <a16:creationId xmlns:a16="http://schemas.microsoft.com/office/drawing/2014/main" id="{D27876B0-657A-4151-6CE3-52DC59605130}"/>
                  </a:ext>
                </a:extLst>
              </p:cNvPr>
              <p:cNvGrpSpPr/>
              <p:nvPr/>
            </p:nvGrpSpPr>
            <p:grpSpPr>
              <a:xfrm>
                <a:off x="519421" y="2068908"/>
                <a:ext cx="822960" cy="822960"/>
                <a:chOff x="519421" y="2068908"/>
                <a:chExt cx="822960" cy="822960"/>
              </a:xfrm>
            </p:grpSpPr>
            <p:sp>
              <p:nvSpPr>
                <p:cNvPr id="87" name="Rectangle: Rounded Corners 86">
                  <a:extLst>
                    <a:ext uri="{FF2B5EF4-FFF2-40B4-BE49-F238E27FC236}">
                      <a16:creationId xmlns:a16="http://schemas.microsoft.com/office/drawing/2014/main" id="{3DD8AE26-9D96-7CEB-1392-93E1F0918E08}"/>
                    </a:ext>
                  </a:extLst>
                </p:cNvPr>
                <p:cNvSpPr/>
                <p:nvPr/>
              </p:nvSpPr>
              <p:spPr>
                <a:xfrm>
                  <a:off x="519421" y="2068908"/>
                  <a:ext cx="822960" cy="822960"/>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Hourglass Finished with solid fill">
                  <a:extLst>
                    <a:ext uri="{FF2B5EF4-FFF2-40B4-BE49-F238E27FC236}">
                      <a16:creationId xmlns:a16="http://schemas.microsoft.com/office/drawing/2014/main" id="{90F9BAE7-0DBB-0D75-7925-5C54877839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141" y="2114628"/>
                  <a:ext cx="731520" cy="731520"/>
                </a:xfrm>
                <a:prstGeom prst="rect">
                  <a:avLst/>
                </a:prstGeom>
              </p:spPr>
            </p:pic>
          </p:grpSp>
          <p:grpSp>
            <p:nvGrpSpPr>
              <p:cNvPr id="93" name="Group 92">
                <a:extLst>
                  <a:ext uri="{FF2B5EF4-FFF2-40B4-BE49-F238E27FC236}">
                    <a16:creationId xmlns:a16="http://schemas.microsoft.com/office/drawing/2014/main" id="{854C4099-8EBA-3B79-B2D0-A1F5E5C079AA}"/>
                  </a:ext>
                </a:extLst>
              </p:cNvPr>
              <p:cNvGrpSpPr/>
              <p:nvPr/>
            </p:nvGrpSpPr>
            <p:grpSpPr>
              <a:xfrm>
                <a:off x="519421" y="3013788"/>
                <a:ext cx="822960" cy="822960"/>
                <a:chOff x="519421" y="3013788"/>
                <a:chExt cx="822960" cy="822960"/>
              </a:xfrm>
            </p:grpSpPr>
            <p:sp>
              <p:nvSpPr>
                <p:cNvPr id="88" name="Rectangle: Rounded Corners 87">
                  <a:extLst>
                    <a:ext uri="{FF2B5EF4-FFF2-40B4-BE49-F238E27FC236}">
                      <a16:creationId xmlns:a16="http://schemas.microsoft.com/office/drawing/2014/main" id="{D2D5BBD0-8DD8-34F1-8712-084EF7637777}"/>
                    </a:ext>
                  </a:extLst>
                </p:cNvPr>
                <p:cNvSpPr/>
                <p:nvPr/>
              </p:nvSpPr>
              <p:spPr>
                <a:xfrm>
                  <a:off x="519421" y="3013788"/>
                  <a:ext cx="822960" cy="822960"/>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Ruler with solid fill">
                  <a:extLst>
                    <a:ext uri="{FF2B5EF4-FFF2-40B4-BE49-F238E27FC236}">
                      <a16:creationId xmlns:a16="http://schemas.microsoft.com/office/drawing/2014/main" id="{254E9D8E-FAB2-78DE-933A-2A0EBFDE4B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141" y="3059508"/>
                  <a:ext cx="731520" cy="731520"/>
                </a:xfrm>
                <a:prstGeom prst="rect">
                  <a:avLst/>
                </a:prstGeom>
              </p:spPr>
            </p:pic>
          </p:grpSp>
          <p:grpSp>
            <p:nvGrpSpPr>
              <p:cNvPr id="94" name="Group 93">
                <a:extLst>
                  <a:ext uri="{FF2B5EF4-FFF2-40B4-BE49-F238E27FC236}">
                    <a16:creationId xmlns:a16="http://schemas.microsoft.com/office/drawing/2014/main" id="{6F2E7406-E701-18C6-71D1-0B339C94922B}"/>
                  </a:ext>
                </a:extLst>
              </p:cNvPr>
              <p:cNvGrpSpPr/>
              <p:nvPr/>
            </p:nvGrpSpPr>
            <p:grpSpPr>
              <a:xfrm>
                <a:off x="519421" y="3958668"/>
                <a:ext cx="822960" cy="822960"/>
                <a:chOff x="519421" y="3958668"/>
                <a:chExt cx="822960" cy="822960"/>
              </a:xfrm>
            </p:grpSpPr>
            <p:sp>
              <p:nvSpPr>
                <p:cNvPr id="89" name="Rectangle: Rounded Corners 88">
                  <a:extLst>
                    <a:ext uri="{FF2B5EF4-FFF2-40B4-BE49-F238E27FC236}">
                      <a16:creationId xmlns:a16="http://schemas.microsoft.com/office/drawing/2014/main" id="{806AAD6E-287B-07FA-AB3C-871B90417F1F}"/>
                    </a:ext>
                  </a:extLst>
                </p:cNvPr>
                <p:cNvSpPr/>
                <p:nvPr/>
              </p:nvSpPr>
              <p:spPr>
                <a:xfrm>
                  <a:off x="519421" y="3958668"/>
                  <a:ext cx="822960" cy="822960"/>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Transfer with solid fill">
                  <a:extLst>
                    <a:ext uri="{FF2B5EF4-FFF2-40B4-BE49-F238E27FC236}">
                      <a16:creationId xmlns:a16="http://schemas.microsoft.com/office/drawing/2014/main" id="{7A196C64-35B7-6397-49DD-AFC7F488F6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141" y="4004388"/>
                  <a:ext cx="731520" cy="731520"/>
                </a:xfrm>
                <a:prstGeom prst="rect">
                  <a:avLst/>
                </a:prstGeom>
              </p:spPr>
            </p:pic>
          </p:grpSp>
          <p:grpSp>
            <p:nvGrpSpPr>
              <p:cNvPr id="95" name="Group 94">
                <a:extLst>
                  <a:ext uri="{FF2B5EF4-FFF2-40B4-BE49-F238E27FC236}">
                    <a16:creationId xmlns:a16="http://schemas.microsoft.com/office/drawing/2014/main" id="{3F11A7EE-FE0E-74F6-F3C4-C3163B38E65F}"/>
                  </a:ext>
                </a:extLst>
              </p:cNvPr>
              <p:cNvGrpSpPr/>
              <p:nvPr/>
            </p:nvGrpSpPr>
            <p:grpSpPr>
              <a:xfrm>
                <a:off x="519421" y="4903548"/>
                <a:ext cx="822960" cy="822960"/>
                <a:chOff x="519421" y="4886286"/>
                <a:chExt cx="822960" cy="822960"/>
              </a:xfrm>
            </p:grpSpPr>
            <p:sp>
              <p:nvSpPr>
                <p:cNvPr id="90" name="Rectangle: Rounded Corners 89">
                  <a:extLst>
                    <a:ext uri="{FF2B5EF4-FFF2-40B4-BE49-F238E27FC236}">
                      <a16:creationId xmlns:a16="http://schemas.microsoft.com/office/drawing/2014/main" id="{ECD6B7B4-5500-7D70-4C9A-8207BF341B0D}"/>
                    </a:ext>
                  </a:extLst>
                </p:cNvPr>
                <p:cNvSpPr/>
                <p:nvPr/>
              </p:nvSpPr>
              <p:spPr>
                <a:xfrm>
                  <a:off x="519421" y="4886286"/>
                  <a:ext cx="822960" cy="822960"/>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descr="Ethernet with solid fill">
                  <a:extLst>
                    <a:ext uri="{FF2B5EF4-FFF2-40B4-BE49-F238E27FC236}">
                      <a16:creationId xmlns:a16="http://schemas.microsoft.com/office/drawing/2014/main" id="{D3B6D964-CFCE-E785-AF37-E9A4971FB9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a:off x="565141" y="4932006"/>
                  <a:ext cx="731520" cy="731520"/>
                </a:xfrm>
                <a:prstGeom prst="rect">
                  <a:avLst/>
                </a:prstGeom>
              </p:spPr>
            </p:pic>
          </p:grpSp>
        </p:grpSp>
      </p:grpSp>
    </p:spTree>
    <p:extLst>
      <p:ext uri="{BB962C8B-B14F-4D97-AF65-F5344CB8AC3E}">
        <p14:creationId xmlns:p14="http://schemas.microsoft.com/office/powerpoint/2010/main" val="323695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F7784-CF3D-9797-0189-69B223ACD70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A97332B-6CD7-9751-1331-F5CEBB3C79A8}"/>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ED567BB1-D4EE-E0C6-B153-7A792A516DF6}"/>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E624097F-C534-FC4D-F380-9B8EE734BB87}"/>
              </a:ext>
            </a:extLst>
          </p:cNvPr>
          <p:cNvSpPr>
            <a:spLocks noGrp="1"/>
          </p:cNvSpPr>
          <p:nvPr>
            <p:ph type="title"/>
          </p:nvPr>
        </p:nvSpPr>
        <p:spPr/>
        <p:txBody>
          <a:bodyPr/>
          <a:lstStyle/>
          <a:p>
            <a:r>
              <a:rPr lang="en-US"/>
              <a:t>Budget Breakdown</a:t>
            </a:r>
          </a:p>
        </p:txBody>
      </p:sp>
      <p:grpSp>
        <p:nvGrpSpPr>
          <p:cNvPr id="17" name="Group 16">
            <a:extLst>
              <a:ext uri="{FF2B5EF4-FFF2-40B4-BE49-F238E27FC236}">
                <a16:creationId xmlns:a16="http://schemas.microsoft.com/office/drawing/2014/main" id="{8D61E77D-DFFF-70C1-1C66-D6B73871A238}"/>
              </a:ext>
            </a:extLst>
          </p:cNvPr>
          <p:cNvGrpSpPr/>
          <p:nvPr/>
        </p:nvGrpSpPr>
        <p:grpSpPr>
          <a:xfrm>
            <a:off x="266290" y="1655663"/>
            <a:ext cx="1828800" cy="2011680"/>
            <a:chOff x="266290" y="1655663"/>
            <a:chExt cx="1828800" cy="2011680"/>
          </a:xfrm>
        </p:grpSpPr>
        <p:sp>
          <p:nvSpPr>
            <p:cNvPr id="15" name="Rectangle: Rounded Corners 14">
              <a:extLst>
                <a:ext uri="{FF2B5EF4-FFF2-40B4-BE49-F238E27FC236}">
                  <a16:creationId xmlns:a16="http://schemas.microsoft.com/office/drawing/2014/main" id="{092A9FBF-2F54-76B2-A77A-CEA39ABAA120}"/>
                </a:ext>
              </a:extLst>
            </p:cNvPr>
            <p:cNvSpPr/>
            <p:nvPr/>
          </p:nvSpPr>
          <p:spPr>
            <a:xfrm>
              <a:off x="266290" y="1655663"/>
              <a:ext cx="1828800" cy="2011680"/>
            </a:xfrm>
            <a:prstGeom prst="roundRect">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7C6A1B-150A-BC17-5072-D01308882D06}"/>
                </a:ext>
              </a:extLst>
            </p:cNvPr>
            <p:cNvSpPr txBox="1"/>
            <p:nvPr/>
          </p:nvSpPr>
          <p:spPr>
            <a:xfrm>
              <a:off x="473997" y="1771637"/>
              <a:ext cx="1413387" cy="584775"/>
            </a:xfrm>
            <a:prstGeom prst="rect">
              <a:avLst/>
            </a:prstGeom>
            <a:noFill/>
          </p:spPr>
          <p:txBody>
            <a:bodyPr wrap="square" rtlCol="0">
              <a:spAutoFit/>
            </a:bodyPr>
            <a:lstStyle/>
            <a:p>
              <a:pPr algn="ctr"/>
              <a:r>
                <a:rPr lang="en-US" sz="1600">
                  <a:solidFill>
                    <a:schemeClr val="bg1"/>
                  </a:solidFill>
                  <a:latin typeface="Arial Black" panose="020B0A04020102020204" pitchFamily="34" charset="0"/>
                </a:rPr>
                <a:t>Remaining Budget</a:t>
              </a:r>
            </a:p>
          </p:txBody>
        </p:sp>
      </p:grpSp>
      <p:grpSp>
        <p:nvGrpSpPr>
          <p:cNvPr id="18" name="Group 17">
            <a:extLst>
              <a:ext uri="{FF2B5EF4-FFF2-40B4-BE49-F238E27FC236}">
                <a16:creationId xmlns:a16="http://schemas.microsoft.com/office/drawing/2014/main" id="{BA1E559C-B2F8-1C8F-3C76-CA481ADE5A79}"/>
              </a:ext>
            </a:extLst>
          </p:cNvPr>
          <p:cNvGrpSpPr/>
          <p:nvPr/>
        </p:nvGrpSpPr>
        <p:grpSpPr>
          <a:xfrm>
            <a:off x="266290" y="3934207"/>
            <a:ext cx="1828800" cy="2011680"/>
            <a:chOff x="266290" y="1655663"/>
            <a:chExt cx="1828800" cy="2011680"/>
          </a:xfrm>
          <a:solidFill>
            <a:schemeClr val="tx2"/>
          </a:solidFill>
        </p:grpSpPr>
        <p:sp>
          <p:nvSpPr>
            <p:cNvPr id="19" name="Rectangle: Rounded Corners 18">
              <a:extLst>
                <a:ext uri="{FF2B5EF4-FFF2-40B4-BE49-F238E27FC236}">
                  <a16:creationId xmlns:a16="http://schemas.microsoft.com/office/drawing/2014/main" id="{47C040A4-09E3-B591-1580-26CFD0AC6040}"/>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C88923-CB9B-6438-BC3C-EBABBD35610E}"/>
                </a:ext>
              </a:extLst>
            </p:cNvPr>
            <p:cNvSpPr txBox="1"/>
            <p:nvPr/>
          </p:nvSpPr>
          <p:spPr>
            <a:xfrm>
              <a:off x="473997" y="1771637"/>
              <a:ext cx="1413387" cy="584775"/>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Money Spent</a:t>
              </a:r>
            </a:p>
          </p:txBody>
        </p:sp>
      </p:grpSp>
      <p:grpSp>
        <p:nvGrpSpPr>
          <p:cNvPr id="21" name="Group 20">
            <a:extLst>
              <a:ext uri="{FF2B5EF4-FFF2-40B4-BE49-F238E27FC236}">
                <a16:creationId xmlns:a16="http://schemas.microsoft.com/office/drawing/2014/main" id="{29520382-50D1-7FE2-7285-F4C0151792C2}"/>
              </a:ext>
            </a:extLst>
          </p:cNvPr>
          <p:cNvGrpSpPr/>
          <p:nvPr/>
        </p:nvGrpSpPr>
        <p:grpSpPr>
          <a:xfrm>
            <a:off x="8557658" y="1655663"/>
            <a:ext cx="1828800" cy="2011680"/>
            <a:chOff x="266290" y="1655663"/>
            <a:chExt cx="1828800" cy="2011680"/>
          </a:xfrm>
          <a:solidFill>
            <a:schemeClr val="accent3"/>
          </a:solidFill>
        </p:grpSpPr>
        <p:sp>
          <p:nvSpPr>
            <p:cNvPr id="22" name="Rectangle: Rounded Corners 21">
              <a:extLst>
                <a:ext uri="{FF2B5EF4-FFF2-40B4-BE49-F238E27FC236}">
                  <a16:creationId xmlns:a16="http://schemas.microsoft.com/office/drawing/2014/main" id="{9A71DA8B-FE73-C0AD-C647-5AE1318B5CF0}"/>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6D9ABC-485E-573E-C860-248B2D8CC7A6}"/>
                </a:ext>
              </a:extLst>
            </p:cNvPr>
            <p:cNvSpPr txBox="1"/>
            <p:nvPr/>
          </p:nvSpPr>
          <p:spPr>
            <a:xfrm>
              <a:off x="387333" y="1771637"/>
              <a:ext cx="1586715" cy="584775"/>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Structural Components</a:t>
              </a:r>
            </a:p>
          </p:txBody>
        </p:sp>
      </p:grpSp>
      <p:grpSp>
        <p:nvGrpSpPr>
          <p:cNvPr id="24" name="Group 23">
            <a:extLst>
              <a:ext uri="{FF2B5EF4-FFF2-40B4-BE49-F238E27FC236}">
                <a16:creationId xmlns:a16="http://schemas.microsoft.com/office/drawing/2014/main" id="{3217A192-7B91-01A9-A82E-34F98DA2F64B}"/>
              </a:ext>
            </a:extLst>
          </p:cNvPr>
          <p:cNvGrpSpPr/>
          <p:nvPr/>
        </p:nvGrpSpPr>
        <p:grpSpPr>
          <a:xfrm>
            <a:off x="8557658" y="3934207"/>
            <a:ext cx="1828800" cy="2011680"/>
            <a:chOff x="266290" y="1655663"/>
            <a:chExt cx="1828800" cy="2011680"/>
          </a:xfrm>
          <a:solidFill>
            <a:schemeClr val="accent2"/>
          </a:solidFill>
        </p:grpSpPr>
        <p:sp>
          <p:nvSpPr>
            <p:cNvPr id="25" name="Rectangle: Rounded Corners 24">
              <a:extLst>
                <a:ext uri="{FF2B5EF4-FFF2-40B4-BE49-F238E27FC236}">
                  <a16:creationId xmlns:a16="http://schemas.microsoft.com/office/drawing/2014/main" id="{28E9152F-09D1-0F51-FF4D-0E236AAA2144}"/>
                </a:ext>
              </a:extLst>
            </p:cNvPr>
            <p:cNvSpPr/>
            <p:nvPr/>
          </p:nvSpPr>
          <p:spPr>
            <a:xfrm>
              <a:off x="266290" y="1655663"/>
              <a:ext cx="1828800" cy="201168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4094D77-8DF3-BE88-3E69-676447812FC9}"/>
                </a:ext>
              </a:extLst>
            </p:cNvPr>
            <p:cNvSpPr txBox="1"/>
            <p:nvPr/>
          </p:nvSpPr>
          <p:spPr>
            <a:xfrm>
              <a:off x="387333" y="1771637"/>
              <a:ext cx="1586715" cy="338554"/>
            </a:xfrm>
            <a:prstGeom prst="rect">
              <a:avLst/>
            </a:prstGeom>
            <a:grpFill/>
          </p:spPr>
          <p:txBody>
            <a:bodyPr wrap="square" rtlCol="0">
              <a:spAutoFit/>
            </a:bodyPr>
            <a:lstStyle/>
            <a:p>
              <a:pPr algn="ctr"/>
              <a:r>
                <a:rPr lang="en-US" sz="1600">
                  <a:solidFill>
                    <a:schemeClr val="bg1"/>
                  </a:solidFill>
                  <a:latin typeface="Arial Black" panose="020B0A04020102020204" pitchFamily="34" charset="0"/>
                </a:rPr>
                <a:t>Electronics</a:t>
              </a:r>
            </a:p>
          </p:txBody>
        </p:sp>
      </p:grpSp>
      <p:pic>
        <p:nvPicPr>
          <p:cNvPr id="41" name="Graphic 40" descr="Flying Money outline">
            <a:extLst>
              <a:ext uri="{FF2B5EF4-FFF2-40B4-BE49-F238E27FC236}">
                <a16:creationId xmlns:a16="http://schemas.microsoft.com/office/drawing/2014/main" id="{B0A59914-6A11-15A1-9F9E-EEA4D211EC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3490" y="4634956"/>
            <a:ext cx="914400" cy="914400"/>
          </a:xfrm>
          <a:prstGeom prst="rect">
            <a:avLst/>
          </a:prstGeom>
        </p:spPr>
      </p:pic>
      <p:pic>
        <p:nvPicPr>
          <p:cNvPr id="43" name="Graphic 42" descr="Safe with solid fill">
            <a:extLst>
              <a:ext uri="{FF2B5EF4-FFF2-40B4-BE49-F238E27FC236}">
                <a16:creationId xmlns:a16="http://schemas.microsoft.com/office/drawing/2014/main" id="{C218CD28-160E-CF26-16A6-BB897616FD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490" y="2346581"/>
            <a:ext cx="914400" cy="914400"/>
          </a:xfrm>
          <a:prstGeom prst="rect">
            <a:avLst/>
          </a:prstGeom>
        </p:spPr>
      </p:pic>
      <p:pic>
        <p:nvPicPr>
          <p:cNvPr id="45" name="Graphic 44" descr="Building Brick Wall with solid fill">
            <a:extLst>
              <a:ext uri="{FF2B5EF4-FFF2-40B4-BE49-F238E27FC236}">
                <a16:creationId xmlns:a16="http://schemas.microsoft.com/office/drawing/2014/main" id="{76EF0993-78F8-E06B-DFB4-62861DF0EA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4487" y="2346581"/>
            <a:ext cx="914400" cy="914400"/>
          </a:xfrm>
          <a:prstGeom prst="rect">
            <a:avLst/>
          </a:prstGeom>
        </p:spPr>
      </p:pic>
      <p:pic>
        <p:nvPicPr>
          <p:cNvPr id="47" name="Graphic 46" descr="Plugged Unplugged with solid fill">
            <a:extLst>
              <a:ext uri="{FF2B5EF4-FFF2-40B4-BE49-F238E27FC236}">
                <a16:creationId xmlns:a16="http://schemas.microsoft.com/office/drawing/2014/main" id="{D8D5A771-7F07-8072-CFE6-0A87F402B0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4487" y="4482847"/>
            <a:ext cx="914400" cy="914400"/>
          </a:xfrm>
          <a:prstGeom prst="rect">
            <a:avLst/>
          </a:prstGeom>
        </p:spPr>
      </p:pic>
      <p:sp>
        <p:nvSpPr>
          <p:cNvPr id="6" name="TextBox 5">
            <a:extLst>
              <a:ext uri="{FF2B5EF4-FFF2-40B4-BE49-F238E27FC236}">
                <a16:creationId xmlns:a16="http://schemas.microsoft.com/office/drawing/2014/main" id="{D3224C7B-93A6-AB9F-A525-CAD8FE1FB31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aphicFrame>
        <p:nvGraphicFramePr>
          <p:cNvPr id="2" name="Chart 1">
            <a:extLst>
              <a:ext uri="{FF2B5EF4-FFF2-40B4-BE49-F238E27FC236}">
                <a16:creationId xmlns:a16="http://schemas.microsoft.com/office/drawing/2014/main" id="{1B9C3DC0-ACED-DCCB-314E-E1039CED14D1}"/>
              </a:ext>
            </a:extLst>
          </p:cNvPr>
          <p:cNvGraphicFramePr>
            <a:graphicFrameLocks/>
          </p:cNvGraphicFramePr>
          <p:nvPr>
            <p:extLst>
              <p:ext uri="{D42A27DB-BD31-4B8C-83A1-F6EECF244321}">
                <p14:modId xmlns:p14="http://schemas.microsoft.com/office/powerpoint/2010/main" val="2500254753"/>
              </p:ext>
            </p:extLst>
          </p:nvPr>
        </p:nvGraphicFramePr>
        <p:xfrm>
          <a:off x="2125974" y="1655663"/>
          <a:ext cx="6400800" cy="4206240"/>
        </p:xfrm>
        <a:graphic>
          <a:graphicData uri="http://schemas.openxmlformats.org/drawingml/2006/chart">
            <c:chart xmlns:c="http://schemas.openxmlformats.org/drawingml/2006/chart" xmlns:r="http://schemas.openxmlformats.org/officeDocument/2006/relationships" r:id="rId10"/>
          </a:graphicData>
        </a:graphic>
      </p:graphicFrame>
      <p:sp>
        <p:nvSpPr>
          <p:cNvPr id="48" name="TextBox 47">
            <a:extLst>
              <a:ext uri="{FF2B5EF4-FFF2-40B4-BE49-F238E27FC236}">
                <a16:creationId xmlns:a16="http://schemas.microsoft.com/office/drawing/2014/main" id="{E33D5514-A2D6-FC48-8F7E-EF97B5809F47}"/>
              </a:ext>
            </a:extLst>
          </p:cNvPr>
          <p:cNvSpPr txBox="1"/>
          <p:nvPr/>
        </p:nvSpPr>
        <p:spPr>
          <a:xfrm>
            <a:off x="2255766" y="3585966"/>
            <a:ext cx="1394965" cy="400110"/>
          </a:xfrm>
          <a:prstGeom prst="rect">
            <a:avLst/>
          </a:prstGeom>
          <a:noFill/>
        </p:spPr>
        <p:txBody>
          <a:bodyPr wrap="square" rtlCol="0">
            <a:spAutoFit/>
          </a:bodyPr>
          <a:lstStyle/>
          <a:p>
            <a:pPr algn="ctr"/>
            <a:r>
              <a:rPr lang="en-US" sz="2000">
                <a:solidFill>
                  <a:schemeClr val="bg1"/>
                </a:solidFill>
                <a:latin typeface="Arial Black" panose="020B0A04020102020204" pitchFamily="34" charset="0"/>
              </a:rPr>
              <a:t>$9,600</a:t>
            </a:r>
          </a:p>
        </p:txBody>
      </p:sp>
      <p:sp>
        <p:nvSpPr>
          <p:cNvPr id="49" name="TextBox 48">
            <a:extLst>
              <a:ext uri="{FF2B5EF4-FFF2-40B4-BE49-F238E27FC236}">
                <a16:creationId xmlns:a16="http://schemas.microsoft.com/office/drawing/2014/main" id="{7E1650DC-5DA6-E573-8F3E-C8BC27C1F217}"/>
              </a:ext>
            </a:extLst>
          </p:cNvPr>
          <p:cNvSpPr txBox="1"/>
          <p:nvPr/>
        </p:nvSpPr>
        <p:spPr>
          <a:xfrm>
            <a:off x="3823887" y="3585966"/>
            <a:ext cx="1173159" cy="400110"/>
          </a:xfrm>
          <a:prstGeom prst="rect">
            <a:avLst/>
          </a:prstGeom>
          <a:noFill/>
        </p:spPr>
        <p:txBody>
          <a:bodyPr wrap="square" rtlCol="0">
            <a:spAutoFit/>
          </a:bodyPr>
          <a:lstStyle/>
          <a:p>
            <a:pPr algn="ctr"/>
            <a:r>
              <a:rPr lang="en-US" sz="2000">
                <a:solidFill>
                  <a:schemeClr val="bg1"/>
                </a:solidFill>
                <a:latin typeface="Arial Black" panose="020B0A04020102020204" pitchFamily="34" charset="0"/>
              </a:rPr>
              <a:t>$2,400</a:t>
            </a:r>
          </a:p>
        </p:txBody>
      </p:sp>
      <p:sp>
        <p:nvSpPr>
          <p:cNvPr id="50" name="TextBox 49">
            <a:extLst>
              <a:ext uri="{FF2B5EF4-FFF2-40B4-BE49-F238E27FC236}">
                <a16:creationId xmlns:a16="http://schemas.microsoft.com/office/drawing/2014/main" id="{A519194C-ACD7-36A6-79D6-AD6CD1358386}"/>
              </a:ext>
            </a:extLst>
          </p:cNvPr>
          <p:cNvSpPr txBox="1"/>
          <p:nvPr/>
        </p:nvSpPr>
        <p:spPr>
          <a:xfrm>
            <a:off x="6274493" y="3585966"/>
            <a:ext cx="1173159" cy="400110"/>
          </a:xfrm>
          <a:prstGeom prst="rect">
            <a:avLst/>
          </a:prstGeom>
          <a:noFill/>
        </p:spPr>
        <p:txBody>
          <a:bodyPr wrap="square" rtlCol="0">
            <a:spAutoFit/>
          </a:bodyPr>
          <a:lstStyle/>
          <a:p>
            <a:pPr algn="ctr"/>
            <a:r>
              <a:rPr lang="en-US" sz="2000">
                <a:solidFill>
                  <a:schemeClr val="bg1"/>
                </a:solidFill>
                <a:latin typeface="Arial Black" panose="020B0A04020102020204" pitchFamily="34" charset="0"/>
              </a:rPr>
              <a:t>$</a:t>
            </a:r>
            <a:r>
              <a:rPr lang="en-US">
                <a:solidFill>
                  <a:schemeClr val="bg1"/>
                </a:solidFill>
                <a:latin typeface="Arial Black" panose="020B0A04020102020204" pitchFamily="34" charset="0"/>
              </a:rPr>
              <a:t>1,700</a:t>
            </a:r>
            <a:endParaRPr lang="en-US" sz="2000">
              <a:solidFill>
                <a:schemeClr val="bg1"/>
              </a:solidFill>
              <a:latin typeface="Arial Black" panose="020B0A04020102020204" pitchFamily="34" charset="0"/>
            </a:endParaRPr>
          </a:p>
        </p:txBody>
      </p:sp>
      <p:sp>
        <p:nvSpPr>
          <p:cNvPr id="51" name="TextBox 50">
            <a:extLst>
              <a:ext uri="{FF2B5EF4-FFF2-40B4-BE49-F238E27FC236}">
                <a16:creationId xmlns:a16="http://schemas.microsoft.com/office/drawing/2014/main" id="{ADBE5074-7BAF-61EA-CB60-89F1EF874B89}"/>
              </a:ext>
            </a:extLst>
          </p:cNvPr>
          <p:cNvSpPr txBox="1"/>
          <p:nvPr/>
        </p:nvSpPr>
        <p:spPr>
          <a:xfrm>
            <a:off x="7508174" y="3601355"/>
            <a:ext cx="899412" cy="369332"/>
          </a:xfrm>
          <a:prstGeom prst="rect">
            <a:avLst/>
          </a:prstGeom>
          <a:noFill/>
        </p:spPr>
        <p:txBody>
          <a:bodyPr wrap="square" rtlCol="0">
            <a:spAutoFit/>
          </a:bodyPr>
          <a:lstStyle/>
          <a:p>
            <a:pPr algn="ctr"/>
            <a:r>
              <a:rPr lang="en-US">
                <a:solidFill>
                  <a:schemeClr val="bg1"/>
                </a:solidFill>
                <a:latin typeface="Arial Black" panose="020B0A04020102020204" pitchFamily="34" charset="0"/>
              </a:rPr>
              <a:t>$700</a:t>
            </a:r>
          </a:p>
        </p:txBody>
      </p:sp>
    </p:spTree>
    <p:extLst>
      <p:ext uri="{BB962C8B-B14F-4D97-AF65-F5344CB8AC3E}">
        <p14:creationId xmlns:p14="http://schemas.microsoft.com/office/powerpoint/2010/main" val="74564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2F2BE45-6CE9-5284-1ED6-41BC48CC2D98}"/>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8F9ADE74-3F45-8E1D-1D3E-BE129CBA4D07}"/>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559F5240-27D3-62AD-11B0-56075C90D6A8}"/>
              </a:ext>
            </a:extLst>
          </p:cNvPr>
          <p:cNvSpPr>
            <a:spLocks noGrp="1"/>
          </p:cNvSpPr>
          <p:nvPr>
            <p:ph type="title"/>
          </p:nvPr>
        </p:nvSpPr>
        <p:spPr/>
        <p:txBody>
          <a:bodyPr/>
          <a:lstStyle/>
          <a:p>
            <a:r>
              <a:rPr lang="en-US"/>
              <a:t>Lessons Learned</a:t>
            </a:r>
          </a:p>
        </p:txBody>
      </p:sp>
      <p:sp>
        <p:nvSpPr>
          <p:cNvPr id="6" name="TextBox 5">
            <a:extLst>
              <a:ext uri="{FF2B5EF4-FFF2-40B4-BE49-F238E27FC236}">
                <a16:creationId xmlns:a16="http://schemas.microsoft.com/office/drawing/2014/main" id="{F7AC8DAF-8DDF-600C-A013-95BF0FA1219B}"/>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Sean Hemstreet</a:t>
            </a:r>
          </a:p>
        </p:txBody>
      </p:sp>
      <p:graphicFrame>
        <p:nvGraphicFramePr>
          <p:cNvPr id="14" name="Diagram 13">
            <a:extLst>
              <a:ext uri="{FF2B5EF4-FFF2-40B4-BE49-F238E27FC236}">
                <a16:creationId xmlns:a16="http://schemas.microsoft.com/office/drawing/2014/main" id="{B6F49A9F-32CE-ED0F-74D6-09319697CEFC}"/>
              </a:ext>
            </a:extLst>
          </p:cNvPr>
          <p:cNvGraphicFramePr/>
          <p:nvPr>
            <p:extLst>
              <p:ext uri="{D42A27DB-BD31-4B8C-83A1-F6EECF244321}">
                <p14:modId xmlns:p14="http://schemas.microsoft.com/office/powerpoint/2010/main" val="2387399177"/>
              </p:ext>
            </p:extLst>
          </p:nvPr>
        </p:nvGraphicFramePr>
        <p:xfrm>
          <a:off x="1572492" y="1417476"/>
          <a:ext cx="7681410" cy="4758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Graphic 17" descr="List with solid fill">
            <a:extLst>
              <a:ext uri="{FF2B5EF4-FFF2-40B4-BE49-F238E27FC236}">
                <a16:creationId xmlns:a16="http://schemas.microsoft.com/office/drawing/2014/main" id="{8FC446DC-9705-B531-2E18-6AE1B4B144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6706" y="2903860"/>
            <a:ext cx="630555" cy="630555"/>
          </a:xfrm>
          <a:prstGeom prst="rect">
            <a:avLst/>
          </a:prstGeom>
        </p:spPr>
      </p:pic>
      <p:pic>
        <p:nvPicPr>
          <p:cNvPr id="20" name="Graphic 19" descr="Alarm Ringing with solid fill">
            <a:extLst>
              <a:ext uri="{FF2B5EF4-FFF2-40B4-BE49-F238E27FC236}">
                <a16:creationId xmlns:a16="http://schemas.microsoft.com/office/drawing/2014/main" id="{02587316-BC58-FA4E-4AD6-1F3EF2FAE9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8729" y="1834597"/>
            <a:ext cx="630555" cy="630555"/>
          </a:xfrm>
          <a:prstGeom prst="rect">
            <a:avLst/>
          </a:prstGeom>
        </p:spPr>
      </p:pic>
      <p:pic>
        <p:nvPicPr>
          <p:cNvPr id="22" name="Graphic 21" descr="Puzzle with solid fill">
            <a:extLst>
              <a:ext uri="{FF2B5EF4-FFF2-40B4-BE49-F238E27FC236}">
                <a16:creationId xmlns:a16="http://schemas.microsoft.com/office/drawing/2014/main" id="{1DA8BE79-3CB9-E78D-EFA3-F39DF3C28D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98728" y="5125246"/>
            <a:ext cx="630555" cy="630555"/>
          </a:xfrm>
          <a:prstGeom prst="rect">
            <a:avLst/>
          </a:prstGeom>
        </p:spPr>
      </p:pic>
      <p:pic>
        <p:nvPicPr>
          <p:cNvPr id="24" name="Graphic 23" descr="Decision chart with solid fill">
            <a:extLst>
              <a:ext uri="{FF2B5EF4-FFF2-40B4-BE49-F238E27FC236}">
                <a16:creationId xmlns:a16="http://schemas.microsoft.com/office/drawing/2014/main" id="{815E60B3-1798-B274-6C7D-BB5B4043EB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16707" y="4014553"/>
            <a:ext cx="630555" cy="630555"/>
          </a:xfrm>
          <a:prstGeom prst="rect">
            <a:avLst/>
          </a:prstGeom>
        </p:spPr>
      </p:pic>
    </p:spTree>
    <p:extLst>
      <p:ext uri="{BB962C8B-B14F-4D97-AF65-F5344CB8AC3E}">
        <p14:creationId xmlns:p14="http://schemas.microsoft.com/office/powerpoint/2010/main" val="203976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sz="1200">
                <a:solidFill>
                  <a:srgbClr val="898989"/>
                </a:solidFill>
                <a:latin typeface="Calibri"/>
              </a:rPr>
              <a:t>Team 513</a:t>
            </a:r>
            <a:r>
              <a:rPr lang="en-US" sz="1200">
                <a:solidFill>
                  <a:srgbClr val="898989"/>
                </a:solidFill>
                <a:latin typeface="Calibri"/>
                <a:ea typeface="Calibri"/>
                <a:cs typeface="Calibri"/>
              </a:rPr>
              <a:t>​</a:t>
            </a:r>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34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Summary</a:t>
            </a:r>
          </a:p>
        </p:txBody>
      </p:sp>
      <p:graphicFrame>
        <p:nvGraphicFramePr>
          <p:cNvPr id="9" name="Content Placeholder 8">
            <a:extLst>
              <a:ext uri="{FF2B5EF4-FFF2-40B4-BE49-F238E27FC236}">
                <a16:creationId xmlns:a16="http://schemas.microsoft.com/office/drawing/2014/main" id="{250AA210-6315-C83F-186D-0FB4F6807A0B}"/>
              </a:ext>
            </a:extLst>
          </p:cNvPr>
          <p:cNvGraphicFramePr>
            <a:graphicFrameLocks noGrp="1"/>
          </p:cNvGraphicFramePr>
          <p:nvPr>
            <p:ph idx="1"/>
            <p:extLst>
              <p:ext uri="{D42A27DB-BD31-4B8C-83A1-F6EECF244321}">
                <p14:modId xmlns:p14="http://schemas.microsoft.com/office/powerpoint/2010/main" val="2617945681"/>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6EDD6F9-7ED2-EFEE-B646-9C0DDB2A2ABC}"/>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spTree>
    <p:extLst>
      <p:ext uri="{BB962C8B-B14F-4D97-AF65-F5344CB8AC3E}">
        <p14:creationId xmlns:p14="http://schemas.microsoft.com/office/powerpoint/2010/main" val="137480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9">
                                            <p:graphicEl>
                                              <a:dgm id="{08F15F53-9DA8-4B46-85B9-D6003B8E6794}"/>
                                            </p:graphicEl>
                                          </p:spTgt>
                                        </p:tgtEl>
                                        <p:attrNameLst>
                                          <p:attrName>style.visibility</p:attrName>
                                        </p:attrNameLst>
                                      </p:cBhvr>
                                      <p:to>
                                        <p:strVal val="visible"/>
                                      </p:to>
                                    </p:set>
                                    <p:anim calcmode="lin" valueType="num">
                                      <p:cBhvr additive="base">
                                        <p:cTn id="7" dur="500" fill="hold"/>
                                        <p:tgtEl>
                                          <p:spTgt spid="9">
                                            <p:graphicEl>
                                              <a:dgm id="{08F15F53-9DA8-4B46-85B9-D6003B8E679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08F15F53-9DA8-4B46-85B9-D6003B8E6794}"/>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graphicEl>
                                              <a:dgm id="{E9796418-37A9-4272-932C-6A1451B8050F}"/>
                                            </p:graphicEl>
                                          </p:spTgt>
                                        </p:tgtEl>
                                        <p:attrNameLst>
                                          <p:attrName>style.visibility</p:attrName>
                                        </p:attrNameLst>
                                      </p:cBhvr>
                                      <p:to>
                                        <p:strVal val="visible"/>
                                      </p:to>
                                    </p:set>
                                    <p:anim calcmode="lin" valueType="num">
                                      <p:cBhvr additive="base">
                                        <p:cTn id="13" dur="500" fill="hold"/>
                                        <p:tgtEl>
                                          <p:spTgt spid="9">
                                            <p:graphicEl>
                                              <a:dgm id="{E9796418-37A9-4272-932C-6A1451B8050F}"/>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graphicEl>
                                              <a:dgm id="{E9796418-37A9-4272-932C-6A1451B8050F}"/>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graphicEl>
                                              <a:dgm id="{ECCD086A-CDA5-4A8B-A77A-81D03EE68353}"/>
                                            </p:graphicEl>
                                          </p:spTgt>
                                        </p:tgtEl>
                                        <p:attrNameLst>
                                          <p:attrName>style.visibility</p:attrName>
                                        </p:attrNameLst>
                                      </p:cBhvr>
                                      <p:to>
                                        <p:strVal val="visible"/>
                                      </p:to>
                                    </p:set>
                                    <p:anim calcmode="lin" valueType="num">
                                      <p:cBhvr additive="base">
                                        <p:cTn id="19" dur="500" fill="hold"/>
                                        <p:tgtEl>
                                          <p:spTgt spid="9">
                                            <p:graphicEl>
                                              <a:dgm id="{ECCD086A-CDA5-4A8B-A77A-81D03EE6835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graphicEl>
                                              <a:dgm id="{ECCD086A-CDA5-4A8B-A77A-81D03EE68353}"/>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graphicEl>
                                              <a:dgm id="{68E4079D-1BF3-4F66-8F9E-92FAB321505F}"/>
                                            </p:graphicEl>
                                          </p:spTgt>
                                        </p:tgtEl>
                                        <p:attrNameLst>
                                          <p:attrName>style.visibility</p:attrName>
                                        </p:attrNameLst>
                                      </p:cBhvr>
                                      <p:to>
                                        <p:strVal val="visible"/>
                                      </p:to>
                                    </p:set>
                                    <p:anim calcmode="lin" valueType="num">
                                      <p:cBhvr additive="base">
                                        <p:cTn id="25" dur="500" fill="hold"/>
                                        <p:tgtEl>
                                          <p:spTgt spid="9">
                                            <p:graphicEl>
                                              <a:dgm id="{68E4079D-1BF3-4F66-8F9E-92FAB321505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graphicEl>
                                              <a:dgm id="{68E4079D-1BF3-4F66-8F9E-92FAB321505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EBD0A8-1F5E-6D03-0CC0-04B29739E3F8}"/>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B57F117D-29A5-7922-A3F2-E10C493664EB}"/>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9F4AB7C9-251D-1162-14EB-0C4D2C36F67C}"/>
              </a:ext>
            </a:extLst>
          </p:cNvPr>
          <p:cNvSpPr>
            <a:spLocks noGrp="1"/>
          </p:cNvSpPr>
          <p:nvPr>
            <p:ph type="title"/>
          </p:nvPr>
        </p:nvSpPr>
        <p:spPr/>
        <p:txBody>
          <a:bodyPr/>
          <a:lstStyle/>
          <a:p>
            <a:r>
              <a:rPr lang="en-US"/>
              <a:t>Automated Flux Reader</a:t>
            </a:r>
          </a:p>
        </p:txBody>
      </p:sp>
      <p:graphicFrame>
        <p:nvGraphicFramePr>
          <p:cNvPr id="12" name="Diagram 11">
            <a:extLst>
              <a:ext uri="{FF2B5EF4-FFF2-40B4-BE49-F238E27FC236}">
                <a16:creationId xmlns:a16="http://schemas.microsoft.com/office/drawing/2014/main" id="{E396560A-A302-E21D-8647-1AB6A39A638C}"/>
              </a:ext>
            </a:extLst>
          </p:cNvPr>
          <p:cNvGraphicFramePr/>
          <p:nvPr>
            <p:extLst>
              <p:ext uri="{D42A27DB-BD31-4B8C-83A1-F6EECF244321}">
                <p14:modId xmlns:p14="http://schemas.microsoft.com/office/powerpoint/2010/main" val="1901277741"/>
              </p:ext>
            </p:extLst>
          </p:nvPr>
        </p:nvGraphicFramePr>
        <p:xfrm>
          <a:off x="6002595" y="1260443"/>
          <a:ext cx="4572000" cy="1463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79DCEC08-BE2C-0FBD-FF6F-057D0DD15A51}"/>
              </a:ext>
            </a:extLst>
          </p:cNvPr>
          <p:cNvGraphicFramePr/>
          <p:nvPr>
            <p:extLst>
              <p:ext uri="{D42A27DB-BD31-4B8C-83A1-F6EECF244321}">
                <p14:modId xmlns:p14="http://schemas.microsoft.com/office/powerpoint/2010/main" val="3621501742"/>
              </p:ext>
            </p:extLst>
          </p:nvPr>
        </p:nvGraphicFramePr>
        <p:xfrm>
          <a:off x="6002595" y="2540293"/>
          <a:ext cx="4572000" cy="1463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 13">
            <a:extLst>
              <a:ext uri="{FF2B5EF4-FFF2-40B4-BE49-F238E27FC236}">
                <a16:creationId xmlns:a16="http://schemas.microsoft.com/office/drawing/2014/main" id="{9315D030-389B-199C-6838-6C98836D6342}"/>
              </a:ext>
            </a:extLst>
          </p:cNvPr>
          <p:cNvGraphicFramePr/>
          <p:nvPr>
            <p:extLst>
              <p:ext uri="{D42A27DB-BD31-4B8C-83A1-F6EECF244321}">
                <p14:modId xmlns:p14="http://schemas.microsoft.com/office/powerpoint/2010/main" val="221000952"/>
              </p:ext>
            </p:extLst>
          </p:nvPr>
        </p:nvGraphicFramePr>
        <p:xfrm>
          <a:off x="6002595" y="3820143"/>
          <a:ext cx="4572000" cy="146304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5" name="Diagram 14">
            <a:extLst>
              <a:ext uri="{FF2B5EF4-FFF2-40B4-BE49-F238E27FC236}">
                <a16:creationId xmlns:a16="http://schemas.microsoft.com/office/drawing/2014/main" id="{7BFCC42C-2AC5-BE50-D434-8C19A88B3EAD}"/>
              </a:ext>
            </a:extLst>
          </p:cNvPr>
          <p:cNvGraphicFramePr/>
          <p:nvPr>
            <p:extLst>
              <p:ext uri="{D42A27DB-BD31-4B8C-83A1-F6EECF244321}">
                <p14:modId xmlns:p14="http://schemas.microsoft.com/office/powerpoint/2010/main" val="117128300"/>
              </p:ext>
            </p:extLst>
          </p:nvPr>
        </p:nvGraphicFramePr>
        <p:xfrm>
          <a:off x="6002595" y="5099993"/>
          <a:ext cx="4572000" cy="146304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7" name="Rectangle: Rounded Corners 16">
            <a:extLst>
              <a:ext uri="{FF2B5EF4-FFF2-40B4-BE49-F238E27FC236}">
                <a16:creationId xmlns:a16="http://schemas.microsoft.com/office/drawing/2014/main" id="{DDA26EC8-C1D0-6B48-1F5E-AF88A3278EEF}"/>
              </a:ext>
            </a:extLst>
          </p:cNvPr>
          <p:cNvSpPr/>
          <p:nvPr/>
        </p:nvSpPr>
        <p:spPr>
          <a:xfrm>
            <a:off x="9525374" y="276889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F7B19B-D744-4420-720B-204FAC2B8099}"/>
              </a:ext>
            </a:extLst>
          </p:cNvPr>
          <p:cNvPicPr>
            <a:picLocks noChangeAspect="1"/>
          </p:cNvPicPr>
          <p:nvPr/>
        </p:nvPicPr>
        <p:blipFill rotWithShape="1">
          <a:blip r:embed="rId22"/>
          <a:srcRect l="26998" t="36777" r="27165" b="9597"/>
          <a:stretch/>
        </p:blipFill>
        <p:spPr>
          <a:xfrm>
            <a:off x="9616815" y="2860333"/>
            <a:ext cx="822959" cy="822960"/>
          </a:xfrm>
          <a:prstGeom prst="rect">
            <a:avLst/>
          </a:prstGeom>
        </p:spPr>
      </p:pic>
      <p:pic>
        <p:nvPicPr>
          <p:cNvPr id="1030" name="Picture 6" descr="Helping Danfoss Turbocor Grow in Tallahassee - Sperry &amp; Associates, Inc.">
            <a:extLst>
              <a:ext uri="{FF2B5EF4-FFF2-40B4-BE49-F238E27FC236}">
                <a16:creationId xmlns:a16="http://schemas.microsoft.com/office/drawing/2014/main" id="{543BB758-F30E-8157-792C-71BA95006B6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6094" y="2068908"/>
            <a:ext cx="5486401" cy="36576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D88C17B1-573C-0262-D996-FF1B76EB5873}"/>
              </a:ext>
            </a:extLst>
          </p:cNvPr>
          <p:cNvSpPr/>
          <p:nvPr/>
        </p:nvSpPr>
        <p:spPr>
          <a:xfrm>
            <a:off x="9525373" y="148904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DB22C42-870D-8C9E-46A5-FF4837176849}"/>
              </a:ext>
            </a:extLst>
          </p:cNvPr>
          <p:cNvSpPr/>
          <p:nvPr/>
        </p:nvSpPr>
        <p:spPr>
          <a:xfrm>
            <a:off x="9525373" y="404874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5BB4D40-52C1-9D4D-F102-74F07FD06E0F}"/>
              </a:ext>
            </a:extLst>
          </p:cNvPr>
          <p:cNvSpPr/>
          <p:nvPr/>
        </p:nvSpPr>
        <p:spPr>
          <a:xfrm>
            <a:off x="9525373" y="5328593"/>
            <a:ext cx="1005840" cy="100584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preview">
            <a:extLst>
              <a:ext uri="{FF2B5EF4-FFF2-40B4-BE49-F238E27FC236}">
                <a16:creationId xmlns:a16="http://schemas.microsoft.com/office/drawing/2014/main" id="{0881222B-65D6-308E-E09A-D2D5E061D28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9210" t="37041" r="29520" b="43915"/>
          <a:stretch/>
        </p:blipFill>
        <p:spPr bwMode="auto">
          <a:xfrm>
            <a:off x="9616813" y="5420562"/>
            <a:ext cx="822960" cy="8219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B277A7E-53A9-22C2-5905-F84E192CAD4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9521" t="34112" r="29210" b="46845"/>
          <a:stretch/>
        </p:blipFill>
        <p:spPr bwMode="auto">
          <a:xfrm>
            <a:off x="9616283" y="1580483"/>
            <a:ext cx="82402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FE3BCD0-C01E-7C53-437B-EA2D0BF7EBC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16813" y="4140183"/>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05A7D5-EE26-C06C-6AF1-127035FF38CF}"/>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139BE228-0D79-5CF7-8C24-30FB8611FE22}"/>
                  </a:ext>
                </a:extLst>
              </p:cNvPr>
              <p:cNvGraphicFramePr>
                <a:graphicFrameLocks noChangeAspect="1"/>
              </p:cNvGraphicFramePr>
              <p:nvPr>
                <p:extLst>
                  <p:ext uri="{D42A27DB-BD31-4B8C-83A1-F6EECF244321}">
                    <p14:modId xmlns:p14="http://schemas.microsoft.com/office/powerpoint/2010/main" val="1606186479"/>
                  </p:ext>
                </p:extLst>
              </p:nvPr>
            </p:nvGraphicFramePr>
            <p:xfrm>
              <a:off x="360965" y="3943411"/>
              <a:ext cx="5486400" cy="1517526"/>
            </p:xfrm>
            <a:graphic>
              <a:graphicData uri="http://schemas.microsoft.com/office/drawing/2017/model3d">
                <am3d:model3d r:embed="rId27">
                  <am3d:spPr>
                    <a:xfrm>
                      <a:off x="0" y="0"/>
                      <a:ext cx="5486400" cy="1517526"/>
                    </a:xfrm>
                    <a:prstGeom prst="rect">
                      <a:avLst/>
                    </a:prstGeom>
                  </am3d:spPr>
                  <am3d:camera>
                    <am3d:pos x="0" y="0" z="48805144"/>
                    <am3d:up dx="0" dy="36000000" dz="0"/>
                    <am3d:lookAt x="0" y="0" z="0"/>
                    <am3d:perspective fov="2700000"/>
                  </am3d:camera>
                  <am3d:trans>
                    <am3d:meterPerModelUnit n="802439" d="1000000"/>
                    <am3d:preTrans dx="-17422244" dy="4402503" dz="2333517"/>
                    <am3d:scale>
                      <am3d:sx n="1000000" d="1000000"/>
                      <am3d:sy n="1000000" d="1000000"/>
                      <am3d:sz n="1000000" d="1000000"/>
                    </am3d:scale>
                    <am3d:rot ax="7040784" ay="95130" az="-183749"/>
                    <am3d:postTrans dx="0" dy="0" dz="0"/>
                  </am3d:trans>
                  <am3d:raster rName="Office3DRenderer" rVer="16.0.8326">
                    <am3d:blip r:embed="rId28"/>
                  </am3d:raster>
                  <am3d:objViewport viewportSz="57898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139BE228-0D79-5CF7-8C24-30FB8611FE22}"/>
                  </a:ext>
                </a:extLst>
              </p:cNvPr>
              <p:cNvPicPr>
                <a:picLocks noGrp="1" noRot="1" noChangeAspect="1" noMove="1" noResize="1" noEditPoints="1" noAdjustHandles="1" noChangeArrowheads="1" noChangeShapeType="1" noCrop="1"/>
              </p:cNvPicPr>
              <p:nvPr/>
            </p:nvPicPr>
            <p:blipFill>
              <a:blip r:embed="rId28"/>
              <a:stretch>
                <a:fillRect/>
              </a:stretch>
            </p:blipFill>
            <p:spPr>
              <a:xfrm>
                <a:off x="360965" y="3943411"/>
                <a:ext cx="5486400" cy="1517526"/>
              </a:xfrm>
              <a:prstGeom prst="rect">
                <a:avLst/>
              </a:prstGeom>
            </p:spPr>
          </p:pic>
        </mc:Fallback>
      </mc:AlternateContent>
      <p:sp>
        <p:nvSpPr>
          <p:cNvPr id="7" name="TextBox 6">
            <a:extLst>
              <a:ext uri="{FF2B5EF4-FFF2-40B4-BE49-F238E27FC236}">
                <a16:creationId xmlns:a16="http://schemas.microsoft.com/office/drawing/2014/main" id="{F0859362-D168-CEC7-B11D-3AB79B65F4B2}"/>
              </a:ext>
            </a:extLst>
          </p:cNvPr>
          <p:cNvSpPr txBox="1"/>
          <p:nvPr/>
        </p:nvSpPr>
        <p:spPr>
          <a:xfrm>
            <a:off x="6096000" y="2101146"/>
            <a:ext cx="1986116" cy="338554"/>
          </a:xfrm>
          <a:prstGeom prst="rect">
            <a:avLst/>
          </a:prstGeom>
          <a:noFill/>
        </p:spPr>
        <p:txBody>
          <a:bodyPr wrap="square" rtlCol="0">
            <a:spAutoFit/>
          </a:bodyPr>
          <a:lstStyle/>
          <a:p>
            <a:r>
              <a:rPr lang="en-US" sz="1600"/>
              <a:t>aatallah@fsu.edu</a:t>
            </a:r>
          </a:p>
        </p:txBody>
      </p:sp>
      <p:sp>
        <p:nvSpPr>
          <p:cNvPr id="8" name="TextBox 7">
            <a:extLst>
              <a:ext uri="{FF2B5EF4-FFF2-40B4-BE49-F238E27FC236}">
                <a16:creationId xmlns:a16="http://schemas.microsoft.com/office/drawing/2014/main" id="{368DC4A6-F3A8-494D-CCEA-DB9445D430AC}"/>
              </a:ext>
            </a:extLst>
          </p:cNvPr>
          <p:cNvSpPr txBox="1"/>
          <p:nvPr/>
        </p:nvSpPr>
        <p:spPr>
          <a:xfrm>
            <a:off x="6096000" y="3386945"/>
            <a:ext cx="1986116" cy="338554"/>
          </a:xfrm>
          <a:prstGeom prst="rect">
            <a:avLst/>
          </a:prstGeom>
          <a:noFill/>
        </p:spPr>
        <p:txBody>
          <a:bodyPr wrap="square" rtlCol="0">
            <a:spAutoFit/>
          </a:bodyPr>
          <a:lstStyle/>
          <a:p>
            <a:r>
              <a:rPr lang="en-US" sz="1600"/>
              <a:t>sph19@fsu.edu</a:t>
            </a:r>
          </a:p>
        </p:txBody>
      </p:sp>
      <p:sp>
        <p:nvSpPr>
          <p:cNvPr id="9" name="TextBox 8">
            <a:extLst>
              <a:ext uri="{FF2B5EF4-FFF2-40B4-BE49-F238E27FC236}">
                <a16:creationId xmlns:a16="http://schemas.microsoft.com/office/drawing/2014/main" id="{26C91E31-F440-016D-544B-835E413B9421}"/>
              </a:ext>
            </a:extLst>
          </p:cNvPr>
          <p:cNvSpPr txBox="1"/>
          <p:nvPr/>
        </p:nvSpPr>
        <p:spPr>
          <a:xfrm>
            <a:off x="6096000" y="4659515"/>
            <a:ext cx="1986116" cy="338554"/>
          </a:xfrm>
          <a:prstGeom prst="rect">
            <a:avLst/>
          </a:prstGeom>
          <a:noFill/>
        </p:spPr>
        <p:txBody>
          <a:bodyPr wrap="square" rtlCol="0">
            <a:spAutoFit/>
          </a:bodyPr>
          <a:lstStyle/>
          <a:p>
            <a:r>
              <a:rPr lang="en-US" sz="1600"/>
              <a:t>jth18b@fsu.edu</a:t>
            </a:r>
          </a:p>
        </p:txBody>
      </p:sp>
      <p:sp>
        <p:nvSpPr>
          <p:cNvPr id="10" name="TextBox 9">
            <a:extLst>
              <a:ext uri="{FF2B5EF4-FFF2-40B4-BE49-F238E27FC236}">
                <a16:creationId xmlns:a16="http://schemas.microsoft.com/office/drawing/2014/main" id="{14EECCA3-1449-2A09-5CC3-D6700D913EA3}"/>
              </a:ext>
            </a:extLst>
          </p:cNvPr>
          <p:cNvSpPr txBox="1"/>
          <p:nvPr/>
        </p:nvSpPr>
        <p:spPr>
          <a:xfrm>
            <a:off x="6096000" y="5937760"/>
            <a:ext cx="1986116" cy="338554"/>
          </a:xfrm>
          <a:prstGeom prst="rect">
            <a:avLst/>
          </a:prstGeom>
          <a:noFill/>
        </p:spPr>
        <p:txBody>
          <a:bodyPr wrap="square" rtlCol="0">
            <a:spAutoFit/>
          </a:bodyPr>
          <a:lstStyle/>
          <a:p>
            <a:r>
              <a:rPr lang="en-US" sz="1600"/>
              <a:t>llouis@fsu.edu</a:t>
            </a:r>
          </a:p>
        </p:txBody>
      </p:sp>
    </p:spTree>
    <p:extLst>
      <p:ext uri="{BB962C8B-B14F-4D97-AF65-F5344CB8AC3E}">
        <p14:creationId xmlns:p14="http://schemas.microsoft.com/office/powerpoint/2010/main" val="4693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37</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38</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39</a:t>
            </a:fld>
            <a:endParaRPr lang="en-US"/>
          </a:p>
        </p:txBody>
      </p:sp>
    </p:spTree>
    <p:extLst>
      <p:ext uri="{BB962C8B-B14F-4D97-AF65-F5344CB8AC3E}">
        <p14:creationId xmlns:p14="http://schemas.microsoft.com/office/powerpoint/2010/main" val="2741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108511-2F89-DBD3-9A58-C997D9AF16A5}"/>
              </a:ext>
            </a:extLst>
          </p:cNvPr>
          <p:cNvSpPr/>
          <p:nvPr/>
        </p:nvSpPr>
        <p:spPr>
          <a:xfrm>
            <a:off x="533400" y="2142489"/>
            <a:ext cx="9601200" cy="2380376"/>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DCDCDC"/>
                </a:solidFill>
              </a:ln>
              <a:solidFill>
                <a:srgbClr val="DCDCDC"/>
              </a:solidFill>
            </a:endParaRPr>
          </a:p>
        </p:txBody>
      </p:sp>
      <p:sp>
        <p:nvSpPr>
          <p:cNvPr id="6" name="Content Placeholder 5">
            <a:extLst>
              <a:ext uri="{FF2B5EF4-FFF2-40B4-BE49-F238E27FC236}">
                <a16:creationId xmlns:a16="http://schemas.microsoft.com/office/drawing/2014/main" id="{4D59C121-34E4-548F-8B0A-F6AF1FE40715}"/>
              </a:ext>
            </a:extLst>
          </p:cNvPr>
          <p:cNvSpPr>
            <a:spLocks noGrp="1"/>
          </p:cNvSpPr>
          <p:nvPr>
            <p:ph idx="1"/>
          </p:nvPr>
        </p:nvSpPr>
        <p:spPr>
          <a:xfrm>
            <a:off x="1034947" y="2419931"/>
            <a:ext cx="8598106" cy="1825493"/>
          </a:xfrm>
        </p:spPr>
        <p:txBody>
          <a:bodyPr/>
          <a:lstStyle/>
          <a:p>
            <a:pPr marL="0" indent="0">
              <a:buNone/>
            </a:pPr>
            <a:r>
              <a:rPr lang="en-US" b="1">
                <a:solidFill>
                  <a:schemeClr val="tx2"/>
                </a:solidFill>
              </a:rPr>
              <a:t>The objective of this project is to design a device that will be capable of fully measuring and recording the magnetic flux of compressor shafts in an automated way that allows for accurate measurements, repeatability, and less overall firsthand work for the operator.</a:t>
            </a:r>
          </a:p>
        </p:txBody>
      </p:sp>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Objective</a:t>
            </a:r>
          </a:p>
        </p:txBody>
      </p:sp>
      <p:sp>
        <p:nvSpPr>
          <p:cNvPr id="9" name="TextBox 8">
            <a:extLst>
              <a:ext uri="{FF2B5EF4-FFF2-40B4-BE49-F238E27FC236}">
                <a16:creationId xmlns:a16="http://schemas.microsoft.com/office/drawing/2014/main" id="{62D64E5B-DE5A-81EA-1775-E67E07D3BAE2}"/>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spTree>
    <p:extLst>
      <p:ext uri="{BB962C8B-B14F-4D97-AF65-F5344CB8AC3E}">
        <p14:creationId xmlns:p14="http://schemas.microsoft.com/office/powerpoint/2010/main" val="280341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40</a:t>
            </a:fld>
            <a:endParaRPr lang="en-US"/>
          </a:p>
        </p:txBody>
      </p:sp>
    </p:spTree>
    <p:extLst>
      <p:ext uri="{BB962C8B-B14F-4D97-AF65-F5344CB8AC3E}">
        <p14:creationId xmlns:p14="http://schemas.microsoft.com/office/powerpoint/2010/main" val="2041651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41</a:t>
            </a:fld>
            <a:endParaRPr lang="en-US"/>
          </a:p>
        </p:txBody>
      </p:sp>
    </p:spTree>
    <p:extLst>
      <p:ext uri="{BB962C8B-B14F-4D97-AF65-F5344CB8AC3E}">
        <p14:creationId xmlns:p14="http://schemas.microsoft.com/office/powerpoint/2010/main" val="2344322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42</a:t>
            </a:fld>
            <a:endParaRPr lang="en-US"/>
          </a:p>
        </p:txBody>
      </p:sp>
    </p:spTree>
    <p:extLst>
      <p:ext uri="{BB962C8B-B14F-4D97-AF65-F5344CB8AC3E}">
        <p14:creationId xmlns:p14="http://schemas.microsoft.com/office/powerpoint/2010/main" val="4291870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43</a:t>
            </a:fld>
            <a:endParaRPr lang="en-US"/>
          </a:p>
        </p:txBody>
      </p:sp>
    </p:spTree>
    <p:extLst>
      <p:ext uri="{BB962C8B-B14F-4D97-AF65-F5344CB8AC3E}">
        <p14:creationId xmlns:p14="http://schemas.microsoft.com/office/powerpoint/2010/main" val="859581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44</a:t>
            </a:fld>
            <a:endParaRPr lang="en-US"/>
          </a:p>
        </p:txBody>
      </p:sp>
    </p:spTree>
    <p:extLst>
      <p:ext uri="{BB962C8B-B14F-4D97-AF65-F5344CB8AC3E}">
        <p14:creationId xmlns:p14="http://schemas.microsoft.com/office/powerpoint/2010/main" val="1264871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45</a:t>
            </a:fld>
            <a:endParaRPr lang="en-US"/>
          </a:p>
        </p:txBody>
      </p:sp>
    </p:spTree>
    <p:extLst>
      <p:ext uri="{BB962C8B-B14F-4D97-AF65-F5344CB8AC3E}">
        <p14:creationId xmlns:p14="http://schemas.microsoft.com/office/powerpoint/2010/main" val="1612267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46</a:t>
            </a:fld>
            <a:endParaRPr lang="en-US"/>
          </a:p>
        </p:txBody>
      </p:sp>
    </p:spTree>
    <p:extLst>
      <p:ext uri="{BB962C8B-B14F-4D97-AF65-F5344CB8AC3E}">
        <p14:creationId xmlns:p14="http://schemas.microsoft.com/office/powerpoint/2010/main" val="380774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EF3666-4E82-2BDE-2AD5-CBA0679DC45C}"/>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438F9F99-AF0D-2D63-E0A1-A62F2E573738}"/>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365BD096-E93E-592C-A803-6C3C446ECAAE}"/>
              </a:ext>
            </a:extLst>
          </p:cNvPr>
          <p:cNvSpPr>
            <a:spLocks noGrp="1"/>
          </p:cNvSpPr>
          <p:nvPr>
            <p:ph type="title"/>
          </p:nvPr>
        </p:nvSpPr>
        <p:spPr/>
        <p:txBody>
          <a:bodyPr/>
          <a:lstStyle/>
          <a:p>
            <a:r>
              <a:rPr lang="en-US"/>
              <a:t>Background</a:t>
            </a:r>
          </a:p>
        </p:txBody>
      </p:sp>
      <p:pic>
        <p:nvPicPr>
          <p:cNvPr id="6" name="Content Placeholder 9" descr="A close-up of a machine&#10;&#10;Description automatically generated">
            <a:extLst>
              <a:ext uri="{FF2B5EF4-FFF2-40B4-BE49-F238E27FC236}">
                <a16:creationId xmlns:a16="http://schemas.microsoft.com/office/drawing/2014/main" id="{95318334-9DF3-AC50-3155-2BB7B9E40231}"/>
              </a:ext>
            </a:extLst>
          </p:cNvPr>
          <p:cNvPicPr>
            <a:picLocks noChangeAspect="1"/>
          </p:cNvPicPr>
          <p:nvPr/>
        </p:nvPicPr>
        <p:blipFill>
          <a:blip r:embed="rId2"/>
          <a:stretch>
            <a:fillRect/>
          </a:stretch>
        </p:blipFill>
        <p:spPr>
          <a:xfrm>
            <a:off x="229573" y="4186941"/>
            <a:ext cx="3200400" cy="2052360"/>
          </a:xfrm>
          <a:prstGeom prst="rect">
            <a:avLst/>
          </a:prstGeom>
        </p:spPr>
      </p:pic>
      <p:pic>
        <p:nvPicPr>
          <p:cNvPr id="7" name="Picture 6" descr="A red and grey cylindrical object&#10;&#10;Description automatically generated">
            <a:extLst>
              <a:ext uri="{FF2B5EF4-FFF2-40B4-BE49-F238E27FC236}">
                <a16:creationId xmlns:a16="http://schemas.microsoft.com/office/drawing/2014/main" id="{B3843B66-7B04-DDCA-6FC8-6D225205C027}"/>
              </a:ext>
            </a:extLst>
          </p:cNvPr>
          <p:cNvPicPr>
            <a:picLocks noChangeAspect="1"/>
          </p:cNvPicPr>
          <p:nvPr/>
        </p:nvPicPr>
        <p:blipFill>
          <a:blip r:embed="rId3"/>
          <a:stretch>
            <a:fillRect/>
          </a:stretch>
        </p:blipFill>
        <p:spPr>
          <a:xfrm>
            <a:off x="3425372" y="4369400"/>
            <a:ext cx="3657600" cy="1687443"/>
          </a:xfrm>
          <a:prstGeom prst="rect">
            <a:avLst/>
          </a:prstGeom>
        </p:spPr>
      </p:pic>
      <p:pic>
        <p:nvPicPr>
          <p:cNvPr id="9" name="Content Placeholder 5" descr="Image">
            <a:extLst>
              <a:ext uri="{FF2B5EF4-FFF2-40B4-BE49-F238E27FC236}">
                <a16:creationId xmlns:a16="http://schemas.microsoft.com/office/drawing/2014/main" id="{2B983A34-20F6-1D7F-B5CC-5252F4370BC3}"/>
              </a:ext>
            </a:extLst>
          </p:cNvPr>
          <p:cNvPicPr>
            <a:picLocks noChangeAspect="1"/>
          </p:cNvPicPr>
          <p:nvPr/>
        </p:nvPicPr>
        <p:blipFill rotWithShape="1">
          <a:blip r:embed="rId4"/>
          <a:srcRect l="17771" t="4429" r="9276" b="36500"/>
          <a:stretch/>
        </p:blipFill>
        <p:spPr>
          <a:xfrm>
            <a:off x="7078371" y="4241340"/>
            <a:ext cx="3200400" cy="1943562"/>
          </a:xfrm>
          <a:prstGeom prst="rect">
            <a:avLst/>
          </a:prstGeom>
          <a:ln>
            <a:noFill/>
          </a:ln>
          <a:effectLst/>
        </p:spPr>
      </p:pic>
      <p:sp>
        <p:nvSpPr>
          <p:cNvPr id="10" name="TextBox 9">
            <a:extLst>
              <a:ext uri="{FF2B5EF4-FFF2-40B4-BE49-F238E27FC236}">
                <a16:creationId xmlns:a16="http://schemas.microsoft.com/office/drawing/2014/main" id="{B94FE579-6217-7199-C84D-1DA081559C27}"/>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grpSp>
        <p:nvGrpSpPr>
          <p:cNvPr id="22" name="Group 21">
            <a:extLst>
              <a:ext uri="{FF2B5EF4-FFF2-40B4-BE49-F238E27FC236}">
                <a16:creationId xmlns:a16="http://schemas.microsoft.com/office/drawing/2014/main" id="{7D483B6D-BC2B-79DD-6FEF-E157E7183FF6}"/>
              </a:ext>
            </a:extLst>
          </p:cNvPr>
          <p:cNvGrpSpPr/>
          <p:nvPr/>
        </p:nvGrpSpPr>
        <p:grpSpPr>
          <a:xfrm>
            <a:off x="533400" y="1667487"/>
            <a:ext cx="2323843" cy="2323843"/>
            <a:chOff x="1970214" y="3984777"/>
            <a:chExt cx="2323843" cy="2323843"/>
          </a:xfrm>
        </p:grpSpPr>
        <p:sp>
          <p:nvSpPr>
            <p:cNvPr id="18" name="Teardrop 17">
              <a:extLst>
                <a:ext uri="{FF2B5EF4-FFF2-40B4-BE49-F238E27FC236}">
                  <a16:creationId xmlns:a16="http://schemas.microsoft.com/office/drawing/2014/main" id="{E44CEFBF-A54D-4774-7A99-E2D4630B7BE6}"/>
                </a:ext>
              </a:extLst>
            </p:cNvPr>
            <p:cNvSpPr/>
            <p:nvPr/>
          </p:nvSpPr>
          <p:spPr>
            <a:xfrm rot="2700000">
              <a:off x="1970214" y="3984777"/>
              <a:ext cx="2323843" cy="2323843"/>
            </a:xfrm>
            <a:prstGeom prst="teardrop">
              <a:avLst>
                <a:gd name="adj" fmla="val 10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9AAF2460-5B75-1820-2D4A-C061E8C24545}"/>
                </a:ext>
              </a:extLst>
            </p:cNvPr>
            <p:cNvSpPr/>
            <p:nvPr/>
          </p:nvSpPr>
          <p:spPr>
            <a:xfrm>
              <a:off x="2047959" y="4062419"/>
              <a:ext cx="2169349" cy="2168968"/>
            </a:xfrm>
            <a:custGeom>
              <a:avLst/>
              <a:gdLst>
                <a:gd name="connsiteX0" fmla="*/ 0 w 2169349"/>
                <a:gd name="connsiteY0" fmla="*/ 1084484 h 2168968"/>
                <a:gd name="connsiteX1" fmla="*/ 1084675 w 2169349"/>
                <a:gd name="connsiteY1" fmla="*/ 0 h 2168968"/>
                <a:gd name="connsiteX2" fmla="*/ 2169350 w 2169349"/>
                <a:gd name="connsiteY2" fmla="*/ 1084484 h 2168968"/>
                <a:gd name="connsiteX3" fmla="*/ 1084675 w 2169349"/>
                <a:gd name="connsiteY3" fmla="*/ 2168968 h 2168968"/>
                <a:gd name="connsiteX4" fmla="*/ 0 w 2169349"/>
                <a:gd name="connsiteY4" fmla="*/ 1084484 h 21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49" h="2168968">
                  <a:moveTo>
                    <a:pt x="0" y="1084484"/>
                  </a:moveTo>
                  <a:cubicBezTo>
                    <a:pt x="0" y="485540"/>
                    <a:pt x="485626" y="0"/>
                    <a:pt x="1084675" y="0"/>
                  </a:cubicBezTo>
                  <a:cubicBezTo>
                    <a:pt x="1683724" y="0"/>
                    <a:pt x="2169350" y="485540"/>
                    <a:pt x="2169350" y="1084484"/>
                  </a:cubicBezTo>
                  <a:cubicBezTo>
                    <a:pt x="2169350" y="1683428"/>
                    <a:pt x="1683724" y="2168968"/>
                    <a:pt x="1084675" y="2168968"/>
                  </a:cubicBezTo>
                  <a:cubicBezTo>
                    <a:pt x="485626" y="2168968"/>
                    <a:pt x="0" y="1683428"/>
                    <a:pt x="0" y="1084484"/>
                  </a:cubicBezTo>
                  <a:close/>
                </a:path>
              </a:pathLst>
            </a:custGeom>
            <a:solidFill>
              <a:schemeClr val="bg2">
                <a:alpha val="90000"/>
              </a:schemeClr>
            </a:solid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334037" tIns="334040" rIns="334037" bIns="334042"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2"/>
                  </a:solidFill>
                </a:rPr>
                <a:t>Compressors deliver high efficiency and low sound levels </a:t>
              </a:r>
            </a:p>
          </p:txBody>
        </p:sp>
      </p:grpSp>
      <p:grpSp>
        <p:nvGrpSpPr>
          <p:cNvPr id="25" name="Group 24">
            <a:extLst>
              <a:ext uri="{FF2B5EF4-FFF2-40B4-BE49-F238E27FC236}">
                <a16:creationId xmlns:a16="http://schemas.microsoft.com/office/drawing/2014/main" id="{DEB7CAE6-B081-750F-B2C0-A09EAF152F74}"/>
              </a:ext>
            </a:extLst>
          </p:cNvPr>
          <p:cNvGrpSpPr/>
          <p:nvPr/>
        </p:nvGrpSpPr>
        <p:grpSpPr>
          <a:xfrm>
            <a:off x="2950154" y="1667487"/>
            <a:ext cx="2323843" cy="2323843"/>
            <a:chOff x="3284536" y="1661536"/>
            <a:chExt cx="2323843" cy="2323843"/>
          </a:xfrm>
        </p:grpSpPr>
        <p:sp>
          <p:nvSpPr>
            <p:cNvPr id="23" name="Teardrop 22">
              <a:extLst>
                <a:ext uri="{FF2B5EF4-FFF2-40B4-BE49-F238E27FC236}">
                  <a16:creationId xmlns:a16="http://schemas.microsoft.com/office/drawing/2014/main" id="{AB43D5F7-E6C6-F6EF-51C1-5BC4DA4DD183}"/>
                </a:ext>
              </a:extLst>
            </p:cNvPr>
            <p:cNvSpPr/>
            <p:nvPr/>
          </p:nvSpPr>
          <p:spPr>
            <a:xfrm rot="2700000">
              <a:off x="3284536" y="1661536"/>
              <a:ext cx="2323843" cy="2323843"/>
            </a:xfrm>
            <a:prstGeom prst="teardrop">
              <a:avLst>
                <a:gd name="adj" fmla="val 10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4" name="Freeform: Shape 23">
              <a:extLst>
                <a:ext uri="{FF2B5EF4-FFF2-40B4-BE49-F238E27FC236}">
                  <a16:creationId xmlns:a16="http://schemas.microsoft.com/office/drawing/2014/main" id="{92DB8FDE-AE70-A299-12FC-31CF9AD72EFD}"/>
                </a:ext>
              </a:extLst>
            </p:cNvPr>
            <p:cNvSpPr/>
            <p:nvPr/>
          </p:nvSpPr>
          <p:spPr>
            <a:xfrm>
              <a:off x="3362281" y="1739178"/>
              <a:ext cx="2169349" cy="2168968"/>
            </a:xfrm>
            <a:custGeom>
              <a:avLst/>
              <a:gdLst>
                <a:gd name="connsiteX0" fmla="*/ 0 w 2169349"/>
                <a:gd name="connsiteY0" fmla="*/ 1084484 h 2168968"/>
                <a:gd name="connsiteX1" fmla="*/ 1084675 w 2169349"/>
                <a:gd name="connsiteY1" fmla="*/ 0 h 2168968"/>
                <a:gd name="connsiteX2" fmla="*/ 2169350 w 2169349"/>
                <a:gd name="connsiteY2" fmla="*/ 1084484 h 2168968"/>
                <a:gd name="connsiteX3" fmla="*/ 1084675 w 2169349"/>
                <a:gd name="connsiteY3" fmla="*/ 2168968 h 2168968"/>
                <a:gd name="connsiteX4" fmla="*/ 0 w 2169349"/>
                <a:gd name="connsiteY4" fmla="*/ 1084484 h 21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49" h="2168968">
                  <a:moveTo>
                    <a:pt x="0" y="1084484"/>
                  </a:moveTo>
                  <a:cubicBezTo>
                    <a:pt x="0" y="485540"/>
                    <a:pt x="485626" y="0"/>
                    <a:pt x="1084675" y="0"/>
                  </a:cubicBezTo>
                  <a:cubicBezTo>
                    <a:pt x="1683724" y="0"/>
                    <a:pt x="2169350" y="485540"/>
                    <a:pt x="2169350" y="1084484"/>
                  </a:cubicBezTo>
                  <a:cubicBezTo>
                    <a:pt x="2169350" y="1683428"/>
                    <a:pt x="1683724" y="2168968"/>
                    <a:pt x="1084675" y="2168968"/>
                  </a:cubicBezTo>
                  <a:cubicBezTo>
                    <a:pt x="485626" y="2168968"/>
                    <a:pt x="0" y="1683428"/>
                    <a:pt x="0" y="1084484"/>
                  </a:cubicBez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334037" tIns="334040" rIns="334037" bIns="334042"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2"/>
                  </a:solidFill>
                </a:rPr>
                <a:t>Oil-free magnetic bearing</a:t>
              </a:r>
              <a:endParaRPr lang="en-US" sz="1900" kern="1200"/>
            </a:p>
          </p:txBody>
        </p:sp>
      </p:grpSp>
      <p:grpSp>
        <p:nvGrpSpPr>
          <p:cNvPr id="28" name="Group 27">
            <a:extLst>
              <a:ext uri="{FF2B5EF4-FFF2-40B4-BE49-F238E27FC236}">
                <a16:creationId xmlns:a16="http://schemas.microsoft.com/office/drawing/2014/main" id="{B945F535-DC07-ADCA-E7DF-8E66159F2FF5}"/>
              </a:ext>
            </a:extLst>
          </p:cNvPr>
          <p:cNvGrpSpPr/>
          <p:nvPr/>
        </p:nvGrpSpPr>
        <p:grpSpPr>
          <a:xfrm>
            <a:off x="5366908" y="1667487"/>
            <a:ext cx="2323843" cy="2323843"/>
            <a:chOff x="6685624" y="3910283"/>
            <a:chExt cx="2323843" cy="2323843"/>
          </a:xfrm>
        </p:grpSpPr>
        <p:sp>
          <p:nvSpPr>
            <p:cNvPr id="26" name="Teardrop 25">
              <a:extLst>
                <a:ext uri="{FF2B5EF4-FFF2-40B4-BE49-F238E27FC236}">
                  <a16:creationId xmlns:a16="http://schemas.microsoft.com/office/drawing/2014/main" id="{A5EC99CE-21AF-0DB5-97E7-42D38F195117}"/>
                </a:ext>
              </a:extLst>
            </p:cNvPr>
            <p:cNvSpPr/>
            <p:nvPr/>
          </p:nvSpPr>
          <p:spPr>
            <a:xfrm rot="2700000">
              <a:off x="6685624" y="3910283"/>
              <a:ext cx="2323843" cy="2323843"/>
            </a:xfrm>
            <a:prstGeom prst="teardrop">
              <a:avLst>
                <a:gd name="adj" fmla="val 10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959CCCDF-6301-8A40-F23F-0AB0F0513A20}"/>
                </a:ext>
              </a:extLst>
            </p:cNvPr>
            <p:cNvSpPr/>
            <p:nvPr/>
          </p:nvSpPr>
          <p:spPr>
            <a:xfrm>
              <a:off x="6773334" y="3987925"/>
              <a:ext cx="2169349" cy="2168968"/>
            </a:xfrm>
            <a:custGeom>
              <a:avLst/>
              <a:gdLst>
                <a:gd name="connsiteX0" fmla="*/ 0 w 2169349"/>
                <a:gd name="connsiteY0" fmla="*/ 1084484 h 2168968"/>
                <a:gd name="connsiteX1" fmla="*/ 1084675 w 2169349"/>
                <a:gd name="connsiteY1" fmla="*/ 0 h 2168968"/>
                <a:gd name="connsiteX2" fmla="*/ 2169350 w 2169349"/>
                <a:gd name="connsiteY2" fmla="*/ 1084484 h 2168968"/>
                <a:gd name="connsiteX3" fmla="*/ 1084675 w 2169349"/>
                <a:gd name="connsiteY3" fmla="*/ 2168968 h 2168968"/>
                <a:gd name="connsiteX4" fmla="*/ 0 w 2169349"/>
                <a:gd name="connsiteY4" fmla="*/ 1084484 h 21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49" h="2168968">
                  <a:moveTo>
                    <a:pt x="0" y="1084484"/>
                  </a:moveTo>
                  <a:cubicBezTo>
                    <a:pt x="0" y="485540"/>
                    <a:pt x="485626" y="0"/>
                    <a:pt x="1084675" y="0"/>
                  </a:cubicBezTo>
                  <a:cubicBezTo>
                    <a:pt x="1683724" y="0"/>
                    <a:pt x="2169350" y="485540"/>
                    <a:pt x="2169350" y="1084484"/>
                  </a:cubicBezTo>
                  <a:cubicBezTo>
                    <a:pt x="2169350" y="1683428"/>
                    <a:pt x="1683724" y="2168968"/>
                    <a:pt x="1084675" y="2168968"/>
                  </a:cubicBezTo>
                  <a:cubicBezTo>
                    <a:pt x="485626" y="2168968"/>
                    <a:pt x="0" y="1683428"/>
                    <a:pt x="0" y="1084484"/>
                  </a:cubicBez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334037" tIns="334040" rIns="334037" bIns="334042"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2"/>
                  </a:solidFill>
                </a:rPr>
                <a:t>The use of our project is for the use in new batches and new designs </a:t>
              </a:r>
              <a:endParaRPr lang="en-US" sz="1900" kern="1200"/>
            </a:p>
          </p:txBody>
        </p:sp>
      </p:grpSp>
      <p:grpSp>
        <p:nvGrpSpPr>
          <p:cNvPr id="32" name="Group 31">
            <a:extLst>
              <a:ext uri="{FF2B5EF4-FFF2-40B4-BE49-F238E27FC236}">
                <a16:creationId xmlns:a16="http://schemas.microsoft.com/office/drawing/2014/main" id="{1159D38A-8ACE-5584-9181-D69E9EF72BAD}"/>
              </a:ext>
            </a:extLst>
          </p:cNvPr>
          <p:cNvGrpSpPr/>
          <p:nvPr/>
        </p:nvGrpSpPr>
        <p:grpSpPr>
          <a:xfrm>
            <a:off x="7783662" y="1667446"/>
            <a:ext cx="2323805" cy="2323924"/>
            <a:chOff x="8379265" y="3520823"/>
            <a:chExt cx="2323805" cy="2323924"/>
          </a:xfrm>
        </p:grpSpPr>
        <p:sp>
          <p:nvSpPr>
            <p:cNvPr id="30" name="Oval 29">
              <a:extLst>
                <a:ext uri="{FF2B5EF4-FFF2-40B4-BE49-F238E27FC236}">
                  <a16:creationId xmlns:a16="http://schemas.microsoft.com/office/drawing/2014/main" id="{D66C2CA3-830B-2BCB-1C1D-C782B99DA84B}"/>
                </a:ext>
              </a:extLst>
            </p:cNvPr>
            <p:cNvSpPr/>
            <p:nvPr/>
          </p:nvSpPr>
          <p:spPr>
            <a:xfrm>
              <a:off x="8379265" y="3520823"/>
              <a:ext cx="2323805" cy="2323924"/>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31" name="Freeform: Shape 30">
              <a:extLst>
                <a:ext uri="{FF2B5EF4-FFF2-40B4-BE49-F238E27FC236}">
                  <a16:creationId xmlns:a16="http://schemas.microsoft.com/office/drawing/2014/main" id="{3AE795E2-0BE8-98FA-822A-BE38522418BC}"/>
                </a:ext>
              </a:extLst>
            </p:cNvPr>
            <p:cNvSpPr/>
            <p:nvPr/>
          </p:nvSpPr>
          <p:spPr>
            <a:xfrm>
              <a:off x="8456991" y="3598105"/>
              <a:ext cx="2169349" cy="2168968"/>
            </a:xfrm>
            <a:custGeom>
              <a:avLst/>
              <a:gdLst>
                <a:gd name="connsiteX0" fmla="*/ 0 w 2169349"/>
                <a:gd name="connsiteY0" fmla="*/ 1084484 h 2168968"/>
                <a:gd name="connsiteX1" fmla="*/ 1084675 w 2169349"/>
                <a:gd name="connsiteY1" fmla="*/ 0 h 2168968"/>
                <a:gd name="connsiteX2" fmla="*/ 2169350 w 2169349"/>
                <a:gd name="connsiteY2" fmla="*/ 1084484 h 2168968"/>
                <a:gd name="connsiteX3" fmla="*/ 1084675 w 2169349"/>
                <a:gd name="connsiteY3" fmla="*/ 2168968 h 2168968"/>
                <a:gd name="connsiteX4" fmla="*/ 0 w 2169349"/>
                <a:gd name="connsiteY4" fmla="*/ 1084484 h 21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49" h="2168968">
                  <a:moveTo>
                    <a:pt x="0" y="1084484"/>
                  </a:moveTo>
                  <a:cubicBezTo>
                    <a:pt x="0" y="485540"/>
                    <a:pt x="485626" y="0"/>
                    <a:pt x="1084675" y="0"/>
                  </a:cubicBezTo>
                  <a:cubicBezTo>
                    <a:pt x="1683724" y="0"/>
                    <a:pt x="2169350" y="485540"/>
                    <a:pt x="2169350" y="1084484"/>
                  </a:cubicBezTo>
                  <a:cubicBezTo>
                    <a:pt x="2169350" y="1683428"/>
                    <a:pt x="1683724" y="2168968"/>
                    <a:pt x="1084675" y="2168968"/>
                  </a:cubicBezTo>
                  <a:cubicBezTo>
                    <a:pt x="485626" y="2168968"/>
                    <a:pt x="0" y="1683428"/>
                    <a:pt x="0" y="1084484"/>
                  </a:cubicBezTo>
                  <a:close/>
                </a:path>
              </a:pathLst>
            </a:cu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334037" tIns="334041" rIns="334037" bIns="334041"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2"/>
                  </a:solidFill>
                </a:rPr>
                <a:t>Previous manual method was inconsistent work intensive</a:t>
              </a:r>
              <a:endParaRPr lang="en-US" sz="1900" kern="1200"/>
            </a:p>
          </p:txBody>
        </p:sp>
      </p:grpSp>
    </p:spTree>
    <p:extLst>
      <p:ext uri="{BB962C8B-B14F-4D97-AF65-F5344CB8AC3E}">
        <p14:creationId xmlns:p14="http://schemas.microsoft.com/office/powerpoint/2010/main" val="269179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6</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709897198"/>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sp>
        <p:nvSpPr>
          <p:cNvPr id="4" name="TextBox 3">
            <a:extLst>
              <a:ext uri="{FF2B5EF4-FFF2-40B4-BE49-F238E27FC236}">
                <a16:creationId xmlns:a16="http://schemas.microsoft.com/office/drawing/2014/main" id="{20433F61-D6AA-6D05-AC39-8E5E78180AA1}"/>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spTree>
    <p:extLst>
      <p:ext uri="{BB962C8B-B14F-4D97-AF65-F5344CB8AC3E}">
        <p14:creationId xmlns:p14="http://schemas.microsoft.com/office/powerpoint/2010/main" val="3388095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7</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2" name="Diagram 1">
            <a:extLst>
              <a:ext uri="{FF2B5EF4-FFF2-40B4-BE49-F238E27FC236}">
                <a16:creationId xmlns:a16="http://schemas.microsoft.com/office/drawing/2014/main" id="{1084CB8F-198A-D804-6DB0-903E58F4D723}"/>
              </a:ext>
            </a:extLst>
          </p:cNvPr>
          <p:cNvGraphicFramePr>
            <a:graphicFrameLocks noChangeAspect="1"/>
          </p:cNvGraphicFramePr>
          <p:nvPr>
            <p:extLst>
              <p:ext uri="{D42A27DB-BD31-4B8C-83A1-F6EECF244321}">
                <p14:modId xmlns:p14="http://schemas.microsoft.com/office/powerpoint/2010/main" val="2145023223"/>
              </p:ext>
            </p:extLst>
          </p:nvPr>
        </p:nvGraphicFramePr>
        <p:xfrm>
          <a:off x="1257294" y="1478853"/>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8731E7B4-A992-370D-A3CD-27C73C477A59}"/>
              </a:ext>
            </a:extLst>
          </p:cNvPr>
          <p:cNvGraphicFramePr>
            <a:graphicFrameLocks noChangeAspect="1"/>
          </p:cNvGraphicFramePr>
          <p:nvPr>
            <p:extLst>
              <p:ext uri="{D42A27DB-BD31-4B8C-83A1-F6EECF244321}">
                <p14:modId xmlns:p14="http://schemas.microsoft.com/office/powerpoint/2010/main" val="3968709883"/>
              </p:ext>
            </p:extLst>
          </p:nvPr>
        </p:nvGraphicFramePr>
        <p:xfrm>
          <a:off x="1257294" y="2410164"/>
          <a:ext cx="8138160" cy="11393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0A24903A-0E57-B2ED-2C1E-5F7286AB3FAF}"/>
              </a:ext>
            </a:extLst>
          </p:cNvPr>
          <p:cNvGraphicFramePr>
            <a:graphicFrameLocks noChangeAspect="1"/>
          </p:cNvGraphicFramePr>
          <p:nvPr>
            <p:extLst>
              <p:ext uri="{D42A27DB-BD31-4B8C-83A1-F6EECF244321}">
                <p14:modId xmlns:p14="http://schemas.microsoft.com/office/powerpoint/2010/main" val="42709240"/>
              </p:ext>
            </p:extLst>
          </p:nvPr>
        </p:nvGraphicFramePr>
        <p:xfrm>
          <a:off x="1263390" y="3330617"/>
          <a:ext cx="8138160" cy="11393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a:extLst>
              <a:ext uri="{FF2B5EF4-FFF2-40B4-BE49-F238E27FC236}">
                <a16:creationId xmlns:a16="http://schemas.microsoft.com/office/drawing/2014/main" id="{C959200F-5FC8-EC5D-0CA6-12CB8C8796B3}"/>
              </a:ext>
            </a:extLst>
          </p:cNvPr>
          <p:cNvGraphicFramePr>
            <a:graphicFrameLocks noChangeAspect="1"/>
          </p:cNvGraphicFramePr>
          <p:nvPr>
            <p:extLst>
              <p:ext uri="{D42A27DB-BD31-4B8C-83A1-F6EECF244321}">
                <p14:modId xmlns:p14="http://schemas.microsoft.com/office/powerpoint/2010/main" val="1612622428"/>
              </p:ext>
            </p:extLst>
          </p:nvPr>
        </p:nvGraphicFramePr>
        <p:xfrm>
          <a:off x="1251198" y="4256424"/>
          <a:ext cx="8138160" cy="113935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 9">
            <a:extLst>
              <a:ext uri="{FF2B5EF4-FFF2-40B4-BE49-F238E27FC236}">
                <a16:creationId xmlns:a16="http://schemas.microsoft.com/office/drawing/2014/main" id="{38EBB564-9D11-E459-B6BB-956DF21996F5}"/>
              </a:ext>
            </a:extLst>
          </p:cNvPr>
          <p:cNvGraphicFramePr>
            <a:graphicFrameLocks noChangeAspect="1"/>
          </p:cNvGraphicFramePr>
          <p:nvPr>
            <p:extLst>
              <p:ext uri="{D42A27DB-BD31-4B8C-83A1-F6EECF244321}">
                <p14:modId xmlns:p14="http://schemas.microsoft.com/office/powerpoint/2010/main" val="4238048616"/>
              </p:ext>
            </p:extLst>
          </p:nvPr>
        </p:nvGraphicFramePr>
        <p:xfrm>
          <a:off x="1251198" y="5182229"/>
          <a:ext cx="8138160" cy="113935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11" name="TextBox 10">
            <a:extLst>
              <a:ext uri="{FF2B5EF4-FFF2-40B4-BE49-F238E27FC236}">
                <a16:creationId xmlns:a16="http://schemas.microsoft.com/office/drawing/2014/main" id="{7B6F949E-D347-FBD4-8CDB-C0B835FBA634}"/>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spTree>
    <p:extLst>
      <p:ext uri="{BB962C8B-B14F-4D97-AF65-F5344CB8AC3E}">
        <p14:creationId xmlns:p14="http://schemas.microsoft.com/office/powerpoint/2010/main" val="95611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4" grpId="0">
        <p:bldAsOne/>
      </p:bldGraphic>
      <p:bldGraphic spid="6" grpId="0">
        <p:bldAsOne/>
      </p:bldGraphic>
      <p:bldGraphic spid="8" grpId="0">
        <p:bldAsOne/>
      </p:bldGraphic>
      <p:bldGraphic spid="10"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1E4C-1E56-F633-4F00-76ABD29C39E7}"/>
            </a:ext>
          </a:extLst>
        </p:cNvPr>
        <p:cNvGrpSpPr/>
        <p:nvPr/>
      </p:nvGrpSpPr>
      <p:grpSpPr>
        <a:xfrm>
          <a:off x="0" y="0"/>
          <a:ext cx="0" cy="0"/>
          <a:chOff x="0" y="0"/>
          <a:chExt cx="0" cy="0"/>
        </a:xfrm>
      </p:grpSpPr>
      <p:pic>
        <p:nvPicPr>
          <p:cNvPr id="66" name="Picture 65" descr="A close-up of a target&#10;&#10;Description automatically generated">
            <a:extLst>
              <a:ext uri="{FF2B5EF4-FFF2-40B4-BE49-F238E27FC236}">
                <a16:creationId xmlns:a16="http://schemas.microsoft.com/office/drawing/2014/main" id="{6595D070-5975-3F39-D3CB-59320F3C2185}"/>
              </a:ext>
            </a:extLst>
          </p:cNvPr>
          <p:cNvPicPr>
            <a:picLocks noChangeAspect="1"/>
          </p:cNvPicPr>
          <p:nvPr/>
        </p:nvPicPr>
        <p:blipFill>
          <a:blip r:embed="rId2"/>
          <a:stretch>
            <a:fillRect/>
          </a:stretch>
        </p:blipFill>
        <p:spPr>
          <a:xfrm>
            <a:off x="3231824" y="4846804"/>
            <a:ext cx="4128695" cy="1385468"/>
          </a:xfrm>
          <a:prstGeom prst="rect">
            <a:avLst/>
          </a:prstGeom>
        </p:spPr>
      </p:pic>
      <p:sp>
        <p:nvSpPr>
          <p:cNvPr id="3" name="Footer Placeholder 2">
            <a:extLst>
              <a:ext uri="{FF2B5EF4-FFF2-40B4-BE49-F238E27FC236}">
                <a16:creationId xmlns:a16="http://schemas.microsoft.com/office/drawing/2014/main" id="{03A936C1-420B-93F2-B109-BC3B0F2BF24E}"/>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BFFEB2A8-A1B7-E5D9-B5DE-9D7B81FF063D}"/>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F75AE07C-C53E-D902-0DBE-86191E0CE950}"/>
              </a:ext>
            </a:extLst>
          </p:cNvPr>
          <p:cNvSpPr>
            <a:spLocks noGrp="1"/>
          </p:cNvSpPr>
          <p:nvPr>
            <p:ph type="title"/>
          </p:nvPr>
        </p:nvSpPr>
        <p:spPr/>
        <p:txBody>
          <a:bodyPr/>
          <a:lstStyle/>
          <a:p>
            <a:r>
              <a:rPr lang="en-US"/>
              <a:t>Targets and Metrics</a:t>
            </a:r>
          </a:p>
        </p:txBody>
      </p:sp>
      <p:grpSp>
        <p:nvGrpSpPr>
          <p:cNvPr id="68" name="Group 67">
            <a:extLst>
              <a:ext uri="{FF2B5EF4-FFF2-40B4-BE49-F238E27FC236}">
                <a16:creationId xmlns:a16="http://schemas.microsoft.com/office/drawing/2014/main" id="{B487B742-86CF-144B-582C-E00179541421}"/>
              </a:ext>
            </a:extLst>
          </p:cNvPr>
          <p:cNvGrpSpPr/>
          <p:nvPr/>
        </p:nvGrpSpPr>
        <p:grpSpPr>
          <a:xfrm>
            <a:off x="440450" y="3170240"/>
            <a:ext cx="4861479" cy="524606"/>
            <a:chOff x="459868" y="3170240"/>
            <a:chExt cx="4861479" cy="524606"/>
          </a:xfrm>
        </p:grpSpPr>
        <p:cxnSp>
          <p:nvCxnSpPr>
            <p:cNvPr id="36" name="Straight Connector 35">
              <a:extLst>
                <a:ext uri="{FF2B5EF4-FFF2-40B4-BE49-F238E27FC236}">
                  <a16:creationId xmlns:a16="http://schemas.microsoft.com/office/drawing/2014/main" id="{AF4DC801-A20A-3AD4-9BD1-D2A967D35A5C}"/>
                </a:ext>
              </a:extLst>
            </p:cNvPr>
            <p:cNvCxnSpPr>
              <a:cxnSpLocks/>
            </p:cNvCxnSpPr>
            <p:nvPr/>
          </p:nvCxnSpPr>
          <p:spPr>
            <a:xfrm flipH="1">
              <a:off x="3255916" y="343254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007D25C-B219-1D4C-8094-F59D7F265802}"/>
                </a:ext>
              </a:extLst>
            </p:cNvPr>
            <p:cNvGrpSpPr/>
            <p:nvPr/>
          </p:nvGrpSpPr>
          <p:grpSpPr>
            <a:xfrm>
              <a:off x="2706598" y="3170240"/>
              <a:ext cx="530668" cy="524606"/>
              <a:chOff x="2080140" y="1966038"/>
              <a:chExt cx="1005840" cy="1005840"/>
            </a:xfrm>
          </p:grpSpPr>
          <p:pic>
            <p:nvPicPr>
              <p:cNvPr id="42" name="Picture 41" descr="A black background with a black square&#10;&#10;Description automatically generated with medium confidence">
                <a:extLst>
                  <a:ext uri="{FF2B5EF4-FFF2-40B4-BE49-F238E27FC236}">
                    <a16:creationId xmlns:a16="http://schemas.microsoft.com/office/drawing/2014/main" id="{DA6FD8E6-A227-C970-0580-64D95EC66B07}"/>
                  </a:ext>
                </a:extLst>
              </p:cNvPr>
              <p:cNvPicPr>
                <a:picLocks noChangeAspect="1"/>
              </p:cNvPicPr>
              <p:nvPr/>
            </p:nvPicPr>
            <p:blipFill>
              <a:blip r:embed="rId3"/>
              <a:stretch>
                <a:fillRect/>
              </a:stretch>
            </p:blipFill>
            <p:spPr>
              <a:xfrm>
                <a:off x="2135044" y="2020942"/>
                <a:ext cx="866882" cy="866882"/>
              </a:xfrm>
              <a:prstGeom prst="rect">
                <a:avLst/>
              </a:prstGeom>
            </p:spPr>
          </p:pic>
          <p:sp>
            <p:nvSpPr>
              <p:cNvPr id="43" name="Oval 42">
                <a:extLst>
                  <a:ext uri="{FF2B5EF4-FFF2-40B4-BE49-F238E27FC236}">
                    <a16:creationId xmlns:a16="http://schemas.microsoft.com/office/drawing/2014/main" id="{B00F5065-0F2D-16B4-D376-08CFF2ABA30C}"/>
                  </a:ext>
                </a:extLst>
              </p:cNvPr>
              <p:cNvSpPr/>
              <p:nvPr/>
            </p:nvSpPr>
            <p:spPr>
              <a:xfrm>
                <a:off x="2080140" y="1966038"/>
                <a:ext cx="1005840" cy="1005840"/>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Rounded Corners 48">
              <a:extLst>
                <a:ext uri="{FF2B5EF4-FFF2-40B4-BE49-F238E27FC236}">
                  <a16:creationId xmlns:a16="http://schemas.microsoft.com/office/drawing/2014/main" id="{5EEAE22A-44B9-49EE-9699-68A723A16CF6}"/>
                </a:ext>
              </a:extLst>
            </p:cNvPr>
            <p:cNvSpPr/>
            <p:nvPr/>
          </p:nvSpPr>
          <p:spPr>
            <a:xfrm>
              <a:off x="459868" y="322723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Secures Sample</a:t>
              </a:r>
            </a:p>
          </p:txBody>
        </p:sp>
      </p:grpSp>
      <p:grpSp>
        <p:nvGrpSpPr>
          <p:cNvPr id="69" name="Group 68">
            <a:extLst>
              <a:ext uri="{FF2B5EF4-FFF2-40B4-BE49-F238E27FC236}">
                <a16:creationId xmlns:a16="http://schemas.microsoft.com/office/drawing/2014/main" id="{5D3A8B0D-11F4-77D6-1DCB-C56B5B7B7D7F}"/>
              </a:ext>
            </a:extLst>
          </p:cNvPr>
          <p:cNvGrpSpPr/>
          <p:nvPr/>
        </p:nvGrpSpPr>
        <p:grpSpPr>
          <a:xfrm>
            <a:off x="438303" y="3815776"/>
            <a:ext cx="4865773" cy="524613"/>
            <a:chOff x="455574" y="3798807"/>
            <a:chExt cx="4865773" cy="524613"/>
          </a:xfrm>
        </p:grpSpPr>
        <p:cxnSp>
          <p:nvCxnSpPr>
            <p:cNvPr id="30" name="Straight Connector 29">
              <a:extLst>
                <a:ext uri="{FF2B5EF4-FFF2-40B4-BE49-F238E27FC236}">
                  <a16:creationId xmlns:a16="http://schemas.microsoft.com/office/drawing/2014/main" id="{3BA69F80-D3D4-FDBA-F41F-FF61823FE51F}"/>
                </a:ext>
              </a:extLst>
            </p:cNvPr>
            <p:cNvCxnSpPr>
              <a:cxnSpLocks/>
            </p:cNvCxnSpPr>
            <p:nvPr/>
          </p:nvCxnSpPr>
          <p:spPr>
            <a:xfrm flipH="1">
              <a:off x="3255916" y="406111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72005900-17BF-777F-F88B-FB001C85D7D1}"/>
                </a:ext>
              </a:extLst>
            </p:cNvPr>
            <p:cNvGrpSpPr/>
            <p:nvPr/>
          </p:nvGrpSpPr>
          <p:grpSpPr>
            <a:xfrm>
              <a:off x="2718714" y="3798807"/>
              <a:ext cx="530673" cy="524613"/>
              <a:chOff x="1534343" y="2695242"/>
              <a:chExt cx="752518" cy="752518"/>
            </a:xfrm>
          </p:grpSpPr>
          <p:pic>
            <p:nvPicPr>
              <p:cNvPr id="40" name="Picture 39" descr="A black background with a black square&#10;&#10;Description automatically generated with medium confidence">
                <a:extLst>
                  <a:ext uri="{FF2B5EF4-FFF2-40B4-BE49-F238E27FC236}">
                    <a16:creationId xmlns:a16="http://schemas.microsoft.com/office/drawing/2014/main" id="{E12342A6-0C0C-604A-E06D-3190425A008F}"/>
                  </a:ext>
                </a:extLst>
              </p:cNvPr>
              <p:cNvPicPr>
                <a:picLocks noChangeAspect="1"/>
              </p:cNvPicPr>
              <p:nvPr/>
            </p:nvPicPr>
            <p:blipFill>
              <a:blip r:embed="rId4"/>
              <a:stretch>
                <a:fillRect/>
              </a:stretch>
            </p:blipFill>
            <p:spPr>
              <a:xfrm>
                <a:off x="1583904" y="2741223"/>
                <a:ext cx="662811" cy="662811"/>
              </a:xfrm>
              <a:prstGeom prst="rect">
                <a:avLst/>
              </a:prstGeom>
            </p:spPr>
          </p:pic>
          <p:sp>
            <p:nvSpPr>
              <p:cNvPr id="45" name="Oval 44">
                <a:extLst>
                  <a:ext uri="{FF2B5EF4-FFF2-40B4-BE49-F238E27FC236}">
                    <a16:creationId xmlns:a16="http://schemas.microsoft.com/office/drawing/2014/main" id="{71A75BB4-21D7-BC60-0D24-FD98F658294E}"/>
                  </a:ext>
                </a:extLst>
              </p:cNvPr>
              <p:cNvSpPr/>
              <p:nvPr/>
            </p:nvSpPr>
            <p:spPr>
              <a:xfrm>
                <a:off x="1534343" y="2695242"/>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Rounded Corners 49">
              <a:extLst>
                <a:ext uri="{FF2B5EF4-FFF2-40B4-BE49-F238E27FC236}">
                  <a16:creationId xmlns:a16="http://schemas.microsoft.com/office/drawing/2014/main" id="{E873EA94-6956-180E-AEF6-C4D691F523F0}"/>
                </a:ext>
              </a:extLst>
            </p:cNvPr>
            <p:cNvSpPr/>
            <p:nvPr/>
          </p:nvSpPr>
          <p:spPr>
            <a:xfrm>
              <a:off x="455574" y="3855800"/>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Repeatability</a:t>
              </a:r>
            </a:p>
          </p:txBody>
        </p:sp>
      </p:grpSp>
      <p:grpSp>
        <p:nvGrpSpPr>
          <p:cNvPr id="70" name="Group 69">
            <a:extLst>
              <a:ext uri="{FF2B5EF4-FFF2-40B4-BE49-F238E27FC236}">
                <a16:creationId xmlns:a16="http://schemas.microsoft.com/office/drawing/2014/main" id="{372300A2-D331-D3BC-1924-ED6D5546505C}"/>
              </a:ext>
            </a:extLst>
          </p:cNvPr>
          <p:cNvGrpSpPr/>
          <p:nvPr/>
        </p:nvGrpSpPr>
        <p:grpSpPr>
          <a:xfrm>
            <a:off x="438057" y="4461320"/>
            <a:ext cx="4866265" cy="524607"/>
            <a:chOff x="455574" y="4461320"/>
            <a:chExt cx="4866265" cy="524607"/>
          </a:xfrm>
        </p:grpSpPr>
        <p:cxnSp>
          <p:nvCxnSpPr>
            <p:cNvPr id="28" name="Straight Connector 27">
              <a:extLst>
                <a:ext uri="{FF2B5EF4-FFF2-40B4-BE49-F238E27FC236}">
                  <a16:creationId xmlns:a16="http://schemas.microsoft.com/office/drawing/2014/main" id="{3EBBF543-A740-25AC-B80C-3051470974E9}"/>
                </a:ext>
              </a:extLst>
            </p:cNvPr>
            <p:cNvCxnSpPr>
              <a:cxnSpLocks/>
            </p:cNvCxnSpPr>
            <p:nvPr/>
          </p:nvCxnSpPr>
          <p:spPr>
            <a:xfrm flipH="1">
              <a:off x="3256408" y="4723623"/>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240BC584-B4F0-3FE2-CB01-C96E1369AE6B}"/>
                </a:ext>
              </a:extLst>
            </p:cNvPr>
            <p:cNvGrpSpPr/>
            <p:nvPr/>
          </p:nvGrpSpPr>
          <p:grpSpPr>
            <a:xfrm>
              <a:off x="2725243" y="4461320"/>
              <a:ext cx="530673" cy="524607"/>
              <a:chOff x="2203638" y="4224148"/>
              <a:chExt cx="752518" cy="764347"/>
            </a:xfrm>
          </p:grpSpPr>
          <p:pic>
            <p:nvPicPr>
              <p:cNvPr id="38" name="Picture 37" descr="A black background with a black square&#10;&#10;Description automatically generated with medium confidence">
                <a:extLst>
                  <a:ext uri="{FF2B5EF4-FFF2-40B4-BE49-F238E27FC236}">
                    <a16:creationId xmlns:a16="http://schemas.microsoft.com/office/drawing/2014/main" id="{3E318054-E114-9E9C-B89D-4C434C16F228}"/>
                  </a:ext>
                </a:extLst>
              </p:cNvPr>
              <p:cNvPicPr>
                <a:picLocks noChangeAspect="1"/>
              </p:cNvPicPr>
              <p:nvPr/>
            </p:nvPicPr>
            <p:blipFill>
              <a:blip r:embed="rId5"/>
              <a:stretch>
                <a:fillRect/>
              </a:stretch>
            </p:blipFill>
            <p:spPr>
              <a:xfrm>
                <a:off x="2236109" y="4224148"/>
                <a:ext cx="698372" cy="698372"/>
              </a:xfrm>
              <a:prstGeom prst="rect">
                <a:avLst/>
              </a:prstGeom>
            </p:spPr>
          </p:pic>
          <p:sp>
            <p:nvSpPr>
              <p:cNvPr id="46" name="Oval 45">
                <a:extLst>
                  <a:ext uri="{FF2B5EF4-FFF2-40B4-BE49-F238E27FC236}">
                    <a16:creationId xmlns:a16="http://schemas.microsoft.com/office/drawing/2014/main" id="{A9331CDB-53FB-BBA4-17A9-D96C64E849C5}"/>
                  </a:ext>
                </a:extLst>
              </p:cNvPr>
              <p:cNvSpPr/>
              <p:nvPr/>
            </p:nvSpPr>
            <p:spPr>
              <a:xfrm>
                <a:off x="2203638" y="4235977"/>
                <a:ext cx="752518" cy="752518"/>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Rounded Corners 50">
              <a:extLst>
                <a:ext uri="{FF2B5EF4-FFF2-40B4-BE49-F238E27FC236}">
                  <a16:creationId xmlns:a16="http://schemas.microsoft.com/office/drawing/2014/main" id="{B5DF0773-EE9C-604B-4B88-6AACAE68264B}"/>
                </a:ext>
              </a:extLst>
            </p:cNvPr>
            <p:cNvSpPr/>
            <p:nvPr/>
          </p:nvSpPr>
          <p:spPr>
            <a:xfrm>
              <a:off x="455574" y="4465379"/>
              <a:ext cx="2034540" cy="516488"/>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Structural Durability</a:t>
              </a:r>
            </a:p>
          </p:txBody>
        </p:sp>
      </p:grpSp>
      <p:grpSp>
        <p:nvGrpSpPr>
          <p:cNvPr id="71" name="Group 70">
            <a:extLst>
              <a:ext uri="{FF2B5EF4-FFF2-40B4-BE49-F238E27FC236}">
                <a16:creationId xmlns:a16="http://schemas.microsoft.com/office/drawing/2014/main" id="{95055334-DB66-9138-DE76-07B29C8E6E3B}"/>
              </a:ext>
            </a:extLst>
          </p:cNvPr>
          <p:cNvGrpSpPr/>
          <p:nvPr/>
        </p:nvGrpSpPr>
        <p:grpSpPr>
          <a:xfrm>
            <a:off x="5329677" y="3493008"/>
            <a:ext cx="4917563" cy="524606"/>
            <a:chOff x="5364485" y="3482846"/>
            <a:chExt cx="4917563" cy="524606"/>
          </a:xfrm>
        </p:grpSpPr>
        <p:cxnSp>
          <p:nvCxnSpPr>
            <p:cNvPr id="35" name="Straight Connector 34">
              <a:extLst>
                <a:ext uri="{FF2B5EF4-FFF2-40B4-BE49-F238E27FC236}">
                  <a16:creationId xmlns:a16="http://schemas.microsoft.com/office/drawing/2014/main" id="{BC8105A9-FB17-BEAF-47B4-A3CAF0978905}"/>
                </a:ext>
              </a:extLst>
            </p:cNvPr>
            <p:cNvCxnSpPr>
              <a:cxnSpLocks/>
            </p:cNvCxnSpPr>
            <p:nvPr/>
          </p:nvCxnSpPr>
          <p:spPr>
            <a:xfrm flipH="1">
              <a:off x="5364485" y="3745149"/>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7C4246F-F2B6-2370-CEB7-3E3D53F7DE2B}"/>
                </a:ext>
              </a:extLst>
            </p:cNvPr>
            <p:cNvGrpSpPr/>
            <p:nvPr/>
          </p:nvGrpSpPr>
          <p:grpSpPr>
            <a:xfrm>
              <a:off x="7429916" y="3482846"/>
              <a:ext cx="530668" cy="524606"/>
              <a:chOff x="2841570" y="1892592"/>
              <a:chExt cx="530668" cy="524606"/>
            </a:xfrm>
          </p:grpSpPr>
          <p:pic>
            <p:nvPicPr>
              <p:cNvPr id="6" name="Picture 5" descr="A black background with a black square&#10;&#10;Description automatically generated with medium confidence">
                <a:extLst>
                  <a:ext uri="{FF2B5EF4-FFF2-40B4-BE49-F238E27FC236}">
                    <a16:creationId xmlns:a16="http://schemas.microsoft.com/office/drawing/2014/main" id="{0B3DBDD9-B926-82AA-5818-E9F573C9697B}"/>
                  </a:ext>
                </a:extLst>
              </p:cNvPr>
              <p:cNvPicPr>
                <a:picLocks noChangeAspect="1"/>
              </p:cNvPicPr>
              <p:nvPr/>
            </p:nvPicPr>
            <p:blipFill>
              <a:blip r:embed="rId6"/>
              <a:stretch>
                <a:fillRect/>
              </a:stretch>
            </p:blipFill>
            <p:spPr>
              <a:xfrm>
                <a:off x="2881459" y="1930070"/>
                <a:ext cx="450890" cy="450890"/>
              </a:xfrm>
              <a:prstGeom prst="rect">
                <a:avLst/>
              </a:prstGeom>
            </p:spPr>
          </p:pic>
          <p:sp>
            <p:nvSpPr>
              <p:cNvPr id="9" name="Oval 8">
                <a:extLst>
                  <a:ext uri="{FF2B5EF4-FFF2-40B4-BE49-F238E27FC236}">
                    <a16:creationId xmlns:a16="http://schemas.microsoft.com/office/drawing/2014/main" id="{29E8048C-BCF2-15CA-22E4-AAF7F1DF8648}"/>
                  </a:ext>
                </a:extLst>
              </p:cNvPr>
              <p:cNvSpPr/>
              <p:nvPr/>
            </p:nvSpPr>
            <p:spPr>
              <a:xfrm>
                <a:off x="2841570" y="1892592"/>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Rounded Corners 26">
              <a:extLst>
                <a:ext uri="{FF2B5EF4-FFF2-40B4-BE49-F238E27FC236}">
                  <a16:creationId xmlns:a16="http://schemas.microsoft.com/office/drawing/2014/main" id="{95EEF318-F902-078B-6BC5-A1CA697DFFB1}"/>
                </a:ext>
              </a:extLst>
            </p:cNvPr>
            <p:cNvSpPr/>
            <p:nvPr/>
          </p:nvSpPr>
          <p:spPr>
            <a:xfrm>
              <a:off x="8247508" y="3539836"/>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Transfer</a:t>
              </a:r>
            </a:p>
          </p:txBody>
        </p:sp>
      </p:grpSp>
      <p:grpSp>
        <p:nvGrpSpPr>
          <p:cNvPr id="67" name="Group 66">
            <a:extLst>
              <a:ext uri="{FF2B5EF4-FFF2-40B4-BE49-F238E27FC236}">
                <a16:creationId xmlns:a16="http://schemas.microsoft.com/office/drawing/2014/main" id="{CCE24CC8-AA1B-5366-6BF3-CB205CD733B1}"/>
              </a:ext>
            </a:extLst>
          </p:cNvPr>
          <p:cNvGrpSpPr/>
          <p:nvPr/>
        </p:nvGrpSpPr>
        <p:grpSpPr>
          <a:xfrm>
            <a:off x="4896228" y="1869486"/>
            <a:ext cx="793357" cy="4228146"/>
            <a:chOff x="4896228" y="1869486"/>
            <a:chExt cx="793357" cy="4228146"/>
          </a:xfrm>
          <a:effectLst>
            <a:outerShdw blurRad="76200" dir="18900000" sy="23000" kx="-1200000" algn="bl" rotWithShape="0">
              <a:prstClr val="black">
                <a:alpha val="20000"/>
              </a:prstClr>
            </a:outerShdw>
          </a:effectLst>
        </p:grpSpPr>
        <p:sp>
          <p:nvSpPr>
            <p:cNvPr id="39" name="Flowchart: Data 38">
              <a:extLst>
                <a:ext uri="{FF2B5EF4-FFF2-40B4-BE49-F238E27FC236}">
                  <a16:creationId xmlns:a16="http://schemas.microsoft.com/office/drawing/2014/main" id="{C6CE0062-9540-8EEF-568E-292241F6C413}"/>
                </a:ext>
              </a:extLst>
            </p:cNvPr>
            <p:cNvSpPr/>
            <p:nvPr/>
          </p:nvSpPr>
          <p:spPr>
            <a:xfrm rot="16200000">
              <a:off x="4530468" y="2235246"/>
              <a:ext cx="1097280" cy="365760"/>
            </a:xfrm>
            <a:prstGeom prst="flowChartInputOutpu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ata 40">
              <a:extLst>
                <a:ext uri="{FF2B5EF4-FFF2-40B4-BE49-F238E27FC236}">
                  <a16:creationId xmlns:a16="http://schemas.microsoft.com/office/drawing/2014/main" id="{3B40F90A-86AC-560D-F29A-A8B71D93A137}"/>
                </a:ext>
              </a:extLst>
            </p:cNvPr>
            <p:cNvSpPr/>
            <p:nvPr/>
          </p:nvSpPr>
          <p:spPr>
            <a:xfrm rot="5400000" flipH="1">
              <a:off x="4958065" y="2235246"/>
              <a:ext cx="1097280" cy="365760"/>
            </a:xfrm>
            <a:prstGeom prst="flowChartInputOutpu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30987E63-0ECA-A8F8-A99C-3CE3C458B3E6}"/>
                </a:ext>
              </a:extLst>
            </p:cNvPr>
            <p:cNvCxnSpPr>
              <a:cxnSpLocks/>
            </p:cNvCxnSpPr>
            <p:nvPr/>
          </p:nvCxnSpPr>
          <p:spPr>
            <a:xfrm>
              <a:off x="5294902" y="1951819"/>
              <a:ext cx="0" cy="34747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0577D250-EECC-F85D-5A9C-1D0E50F2FB8A}"/>
                </a:ext>
              </a:extLst>
            </p:cNvPr>
            <p:cNvSpPr/>
            <p:nvPr/>
          </p:nvSpPr>
          <p:spPr>
            <a:xfrm rot="10800000">
              <a:off x="5010971" y="5405444"/>
              <a:ext cx="567863" cy="692188"/>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Picture 64" descr="A close-up of a target&#10;&#10;Description automatically generated">
            <a:extLst>
              <a:ext uri="{FF2B5EF4-FFF2-40B4-BE49-F238E27FC236}">
                <a16:creationId xmlns:a16="http://schemas.microsoft.com/office/drawing/2014/main" id="{FCFD5D87-2E51-F664-0A33-7198308A0556}"/>
              </a:ext>
            </a:extLst>
          </p:cNvPr>
          <p:cNvPicPr>
            <a:picLocks noChangeAspect="1"/>
          </p:cNvPicPr>
          <p:nvPr/>
        </p:nvPicPr>
        <p:blipFill rotWithShape="1">
          <a:blip r:embed="rId2"/>
          <a:srcRect t="38955"/>
          <a:stretch/>
        </p:blipFill>
        <p:spPr>
          <a:xfrm>
            <a:off x="3231824" y="5386515"/>
            <a:ext cx="4128695" cy="845757"/>
          </a:xfrm>
          <a:prstGeom prst="rect">
            <a:avLst/>
          </a:prstGeom>
        </p:spPr>
      </p:pic>
      <p:grpSp>
        <p:nvGrpSpPr>
          <p:cNvPr id="80" name="Group 79">
            <a:extLst>
              <a:ext uri="{FF2B5EF4-FFF2-40B4-BE49-F238E27FC236}">
                <a16:creationId xmlns:a16="http://schemas.microsoft.com/office/drawing/2014/main" id="{F1BA2C93-4D89-6208-A440-DD6322527DE8}"/>
              </a:ext>
            </a:extLst>
          </p:cNvPr>
          <p:cNvGrpSpPr/>
          <p:nvPr/>
        </p:nvGrpSpPr>
        <p:grpSpPr>
          <a:xfrm>
            <a:off x="5329677" y="4138551"/>
            <a:ext cx="4917563" cy="524606"/>
            <a:chOff x="5606551" y="2386240"/>
            <a:chExt cx="4917563" cy="524606"/>
          </a:xfrm>
        </p:grpSpPr>
        <p:cxnSp>
          <p:nvCxnSpPr>
            <p:cNvPr id="74" name="Straight Connector 73">
              <a:extLst>
                <a:ext uri="{FF2B5EF4-FFF2-40B4-BE49-F238E27FC236}">
                  <a16:creationId xmlns:a16="http://schemas.microsoft.com/office/drawing/2014/main" id="{19DDA66A-18E6-6AF6-6B93-C65547CE5C21}"/>
                </a:ext>
              </a:extLst>
            </p:cNvPr>
            <p:cNvCxnSpPr>
              <a:cxnSpLocks/>
            </p:cNvCxnSpPr>
            <p:nvPr/>
          </p:nvCxnSpPr>
          <p:spPr>
            <a:xfrm flipH="1">
              <a:off x="5606551" y="2639484"/>
              <a:ext cx="206543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7624C576-E3DA-A80A-6E1F-C7E9C5E3031E}"/>
                </a:ext>
              </a:extLst>
            </p:cNvPr>
            <p:cNvSpPr/>
            <p:nvPr/>
          </p:nvSpPr>
          <p:spPr>
            <a:xfrm>
              <a:off x="7671982" y="2386240"/>
              <a:ext cx="530668" cy="52460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41851E3F-5D1B-BDA9-B141-42E2EF8630FD}"/>
                </a:ext>
              </a:extLst>
            </p:cNvPr>
            <p:cNvSpPr/>
            <p:nvPr/>
          </p:nvSpPr>
          <p:spPr>
            <a:xfrm>
              <a:off x="8489574" y="2434171"/>
              <a:ext cx="2034540" cy="41062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Resolution (5mm)</a:t>
              </a:r>
            </a:p>
          </p:txBody>
        </p:sp>
        <p:pic>
          <p:nvPicPr>
            <p:cNvPr id="79" name="Picture 78" descr="A black background with a black square&#10;&#10;Description automatically generated with medium confidence">
              <a:extLst>
                <a:ext uri="{FF2B5EF4-FFF2-40B4-BE49-F238E27FC236}">
                  <a16:creationId xmlns:a16="http://schemas.microsoft.com/office/drawing/2014/main" id="{F0706C18-29C0-2204-E730-F3A44BB1F452}"/>
                </a:ext>
              </a:extLst>
            </p:cNvPr>
            <p:cNvPicPr>
              <a:picLocks noChangeAspect="1"/>
            </p:cNvPicPr>
            <p:nvPr/>
          </p:nvPicPr>
          <p:blipFill>
            <a:blip r:embed="rId7"/>
            <a:stretch>
              <a:fillRect/>
            </a:stretch>
          </p:blipFill>
          <p:spPr>
            <a:xfrm>
              <a:off x="7700363" y="2409460"/>
              <a:ext cx="473906" cy="478167"/>
            </a:xfrm>
            <a:prstGeom prst="rect">
              <a:avLst/>
            </a:prstGeom>
          </p:spPr>
        </p:pic>
      </p:grpSp>
      <p:sp>
        <p:nvSpPr>
          <p:cNvPr id="7" name="TextBox 6">
            <a:extLst>
              <a:ext uri="{FF2B5EF4-FFF2-40B4-BE49-F238E27FC236}">
                <a16:creationId xmlns:a16="http://schemas.microsoft.com/office/drawing/2014/main" id="{7DEA7B00-F0F3-DF4B-9FC0-4C444DD19A7A}"/>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rPr>
              <a:t>Joshua Huls</a:t>
            </a:r>
          </a:p>
        </p:txBody>
      </p:sp>
    </p:spTree>
    <p:extLst>
      <p:ext uri="{BB962C8B-B14F-4D97-AF65-F5344CB8AC3E}">
        <p14:creationId xmlns:p14="http://schemas.microsoft.com/office/powerpoint/2010/main" val="288832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25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500" fill="hold"/>
                                        <p:tgtEl>
                                          <p:spTgt spid="68"/>
                                        </p:tgtEl>
                                        <p:attrNameLst>
                                          <p:attrName>ppt_x</p:attrName>
                                        </p:attrNameLst>
                                      </p:cBhvr>
                                      <p:tavLst>
                                        <p:tav tm="0">
                                          <p:val>
                                            <p:strVal val="0-#ppt_w/2"/>
                                          </p:val>
                                        </p:tav>
                                        <p:tav tm="100000">
                                          <p:val>
                                            <p:strVal val="#ppt_x"/>
                                          </p:val>
                                        </p:tav>
                                      </p:tavLst>
                                    </p:anim>
                                    <p:anim calcmode="lin" valueType="num">
                                      <p:cBhvr additive="base">
                                        <p:cTn id="13"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additive="base">
                                        <p:cTn id="18" dur="500" fill="hold"/>
                                        <p:tgtEl>
                                          <p:spTgt spid="71"/>
                                        </p:tgtEl>
                                        <p:attrNameLst>
                                          <p:attrName>ppt_x</p:attrName>
                                        </p:attrNameLst>
                                      </p:cBhvr>
                                      <p:tavLst>
                                        <p:tav tm="0">
                                          <p:val>
                                            <p:strVal val="1+#ppt_w/2"/>
                                          </p:val>
                                        </p:tav>
                                        <p:tav tm="100000">
                                          <p:val>
                                            <p:strVal val="#ppt_x"/>
                                          </p:val>
                                        </p:tav>
                                      </p:tavLst>
                                    </p:anim>
                                    <p:anim calcmode="lin" valueType="num">
                                      <p:cBhvr additive="base">
                                        <p:cTn id="19"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9"/>
                                        </p:tgtEl>
                                        <p:attrNameLst>
                                          <p:attrName>style.visibility</p:attrName>
                                        </p:attrNameLst>
                                      </p:cBhvr>
                                      <p:to>
                                        <p:strVal val="visible"/>
                                      </p:to>
                                    </p:set>
                                    <p:anim calcmode="lin" valueType="num">
                                      <p:cBhvr additive="base">
                                        <p:cTn id="24" dur="500" fill="hold"/>
                                        <p:tgtEl>
                                          <p:spTgt spid="69"/>
                                        </p:tgtEl>
                                        <p:attrNameLst>
                                          <p:attrName>ppt_x</p:attrName>
                                        </p:attrNameLst>
                                      </p:cBhvr>
                                      <p:tavLst>
                                        <p:tav tm="0">
                                          <p:val>
                                            <p:strVal val="0-#ppt_w/2"/>
                                          </p:val>
                                        </p:tav>
                                        <p:tav tm="100000">
                                          <p:val>
                                            <p:strVal val="#ppt_x"/>
                                          </p:val>
                                        </p:tav>
                                      </p:tavLst>
                                    </p:anim>
                                    <p:anim calcmode="lin" valueType="num">
                                      <p:cBhvr additive="base">
                                        <p:cTn id="25"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additive="base">
                                        <p:cTn id="30" dur="500" fill="hold"/>
                                        <p:tgtEl>
                                          <p:spTgt spid="80"/>
                                        </p:tgtEl>
                                        <p:attrNameLst>
                                          <p:attrName>ppt_x</p:attrName>
                                        </p:attrNameLst>
                                      </p:cBhvr>
                                      <p:tavLst>
                                        <p:tav tm="0">
                                          <p:val>
                                            <p:strVal val="1+#ppt_w/2"/>
                                          </p:val>
                                        </p:tav>
                                        <p:tav tm="100000">
                                          <p:val>
                                            <p:strVal val="#ppt_x"/>
                                          </p:val>
                                        </p:tav>
                                      </p:tavLst>
                                    </p:anim>
                                    <p:anim calcmode="lin" valueType="num">
                                      <p:cBhvr additive="base">
                                        <p:cTn id="31"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70"/>
                                        </p:tgtEl>
                                        <p:attrNameLst>
                                          <p:attrName>style.visibility</p:attrName>
                                        </p:attrNameLst>
                                      </p:cBhvr>
                                      <p:to>
                                        <p:strVal val="visible"/>
                                      </p:to>
                                    </p:set>
                                    <p:anim calcmode="lin" valueType="num">
                                      <p:cBhvr additive="base">
                                        <p:cTn id="36" dur="500" fill="hold"/>
                                        <p:tgtEl>
                                          <p:spTgt spid="70"/>
                                        </p:tgtEl>
                                        <p:attrNameLst>
                                          <p:attrName>ppt_x</p:attrName>
                                        </p:attrNameLst>
                                      </p:cBhvr>
                                      <p:tavLst>
                                        <p:tav tm="0">
                                          <p:val>
                                            <p:strVal val="0-#ppt_w/2"/>
                                          </p:val>
                                        </p:tav>
                                        <p:tav tm="100000">
                                          <p:val>
                                            <p:strVal val="#ppt_x"/>
                                          </p:val>
                                        </p:tav>
                                      </p:tavLst>
                                    </p:anim>
                                    <p:anim calcmode="lin" valueType="num">
                                      <p:cBhvr additive="base">
                                        <p:cTn id="37"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CA2983-1089-FC70-E5F6-9D41A7BD63BA}"/>
              </a:ext>
            </a:extLst>
          </p:cNvPr>
          <p:cNvSpPr>
            <a:spLocks noGrp="1"/>
          </p:cNvSpPr>
          <p:nvPr>
            <p:ph type="ftr" sz="quarter" idx="11"/>
          </p:nvPr>
        </p:nvSpPr>
        <p:spPr/>
        <p:txBody>
          <a:bodyPr/>
          <a:lstStyle/>
          <a:p>
            <a:r>
              <a:rPr lang="en-US"/>
              <a:t>Team 513</a:t>
            </a:r>
          </a:p>
        </p:txBody>
      </p:sp>
      <p:sp>
        <p:nvSpPr>
          <p:cNvPr id="4" name="Slide Number Placeholder 3">
            <a:extLst>
              <a:ext uri="{FF2B5EF4-FFF2-40B4-BE49-F238E27FC236}">
                <a16:creationId xmlns:a16="http://schemas.microsoft.com/office/drawing/2014/main" id="{5764EE9C-7D4A-99F9-D76E-C6039A548724}"/>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0DA6BA32-4547-268B-2FA7-7201E77C20D0}"/>
              </a:ext>
            </a:extLst>
          </p:cNvPr>
          <p:cNvSpPr>
            <a:spLocks noGrp="1"/>
          </p:cNvSpPr>
          <p:nvPr>
            <p:ph type="title"/>
          </p:nvPr>
        </p:nvSpPr>
        <p:spPr/>
        <p:txBody>
          <a:bodyPr/>
          <a:lstStyle/>
          <a:p>
            <a:r>
              <a:rPr lang="en-US"/>
              <a:t>Concept Generation</a:t>
            </a:r>
          </a:p>
        </p:txBody>
      </p:sp>
      <p:sp>
        <p:nvSpPr>
          <p:cNvPr id="27" name="Rectangle: Rounded Corners 26">
            <a:extLst>
              <a:ext uri="{FF2B5EF4-FFF2-40B4-BE49-F238E27FC236}">
                <a16:creationId xmlns:a16="http://schemas.microsoft.com/office/drawing/2014/main" id="{24ED14D1-90A7-3287-8A96-31B55B602AF1}"/>
              </a:ext>
            </a:extLst>
          </p:cNvPr>
          <p:cNvSpPr/>
          <p:nvPr/>
        </p:nvSpPr>
        <p:spPr>
          <a:xfrm>
            <a:off x="183473" y="5445803"/>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Anti-Problem</a:t>
            </a:r>
          </a:p>
        </p:txBody>
      </p:sp>
      <p:grpSp>
        <p:nvGrpSpPr>
          <p:cNvPr id="9" name="Group 8">
            <a:extLst>
              <a:ext uri="{FF2B5EF4-FFF2-40B4-BE49-F238E27FC236}">
                <a16:creationId xmlns:a16="http://schemas.microsoft.com/office/drawing/2014/main" id="{7E0CBFA3-B78A-3E00-E900-7561200FDDF3}"/>
              </a:ext>
            </a:extLst>
          </p:cNvPr>
          <p:cNvGrpSpPr/>
          <p:nvPr/>
        </p:nvGrpSpPr>
        <p:grpSpPr>
          <a:xfrm>
            <a:off x="531570" y="3299025"/>
            <a:ext cx="899993" cy="2143432"/>
            <a:chOff x="507531" y="2678436"/>
            <a:chExt cx="899993" cy="2143432"/>
          </a:xfrm>
        </p:grpSpPr>
        <p:pic>
          <p:nvPicPr>
            <p:cNvPr id="21" name="Picture 20" descr="A black rectangle with white dots&#10;&#10;Description automatically generated">
              <a:extLst>
                <a:ext uri="{FF2B5EF4-FFF2-40B4-BE49-F238E27FC236}">
                  <a16:creationId xmlns:a16="http://schemas.microsoft.com/office/drawing/2014/main" id="{21BCACCD-11DB-8A6E-33EA-777DD8DA56C0}"/>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22" name="Straight Connector 21">
              <a:extLst>
                <a:ext uri="{FF2B5EF4-FFF2-40B4-BE49-F238E27FC236}">
                  <a16:creationId xmlns:a16="http://schemas.microsoft.com/office/drawing/2014/main" id="{18261A7E-9C82-3D67-2DA0-858BE609E8CC}"/>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8FABED4-B66B-D968-056A-45EE986BBBED}"/>
              </a:ext>
            </a:extLst>
          </p:cNvPr>
          <p:cNvGrpSpPr/>
          <p:nvPr/>
        </p:nvGrpSpPr>
        <p:grpSpPr>
          <a:xfrm>
            <a:off x="-306254" y="2560767"/>
            <a:ext cx="11279052" cy="914400"/>
            <a:chOff x="-306254" y="3751392"/>
            <a:chExt cx="11279052" cy="914400"/>
          </a:xfrm>
        </p:grpSpPr>
        <p:grpSp>
          <p:nvGrpSpPr>
            <p:cNvPr id="50" name="Group 49">
              <a:extLst>
                <a:ext uri="{FF2B5EF4-FFF2-40B4-BE49-F238E27FC236}">
                  <a16:creationId xmlns:a16="http://schemas.microsoft.com/office/drawing/2014/main" id="{45320207-A77F-4FFE-5921-CA465D8A3598}"/>
                </a:ext>
              </a:extLst>
            </p:cNvPr>
            <p:cNvGrpSpPr/>
            <p:nvPr/>
          </p:nvGrpSpPr>
          <p:grpSpPr>
            <a:xfrm>
              <a:off x="-306254" y="3751392"/>
              <a:ext cx="11117574" cy="914400"/>
              <a:chOff x="-304800" y="3046212"/>
              <a:chExt cx="11117574" cy="914400"/>
            </a:xfrm>
          </p:grpSpPr>
          <p:sp>
            <p:nvSpPr>
              <p:cNvPr id="47" name="Oval 46">
                <a:extLst>
                  <a:ext uri="{FF2B5EF4-FFF2-40B4-BE49-F238E27FC236}">
                    <a16:creationId xmlns:a16="http://schemas.microsoft.com/office/drawing/2014/main" id="{9ADE9CC3-5EFB-1DB3-5CA7-1280B4FBD2DD}"/>
                  </a:ext>
                </a:extLst>
              </p:cNvPr>
              <p:cNvSpPr/>
              <p:nvPr/>
            </p:nvSpPr>
            <p:spPr>
              <a:xfrm>
                <a:off x="-160026" y="3046212"/>
                <a:ext cx="10972800" cy="914400"/>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2F7804A-E9B7-6C2D-4457-CFF7B96879E3}"/>
                  </a:ext>
                </a:extLst>
              </p:cNvPr>
              <p:cNvSpPr/>
              <p:nvPr/>
            </p:nvSpPr>
            <p:spPr>
              <a:xfrm>
                <a:off x="-304800" y="3046212"/>
                <a:ext cx="10972800" cy="457200"/>
              </a:xfrm>
              <a:prstGeom prst="rect">
                <a:avLst/>
              </a:prstGeom>
              <a:solidFill>
                <a:schemeClr val="bg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88C37D06-CF3B-E41F-7E48-5D029EBE2F48}"/>
                </a:ext>
              </a:extLst>
            </p:cNvPr>
            <p:cNvSpPr/>
            <p:nvPr/>
          </p:nvSpPr>
          <p:spPr>
            <a:xfrm>
              <a:off x="10679185" y="3916736"/>
              <a:ext cx="293613" cy="6025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Rounded Corners 53">
            <a:extLst>
              <a:ext uri="{FF2B5EF4-FFF2-40B4-BE49-F238E27FC236}">
                <a16:creationId xmlns:a16="http://schemas.microsoft.com/office/drawing/2014/main" id="{E805A94B-10D3-8EBB-3B99-95836719B6A0}"/>
              </a:ext>
            </a:extLst>
          </p:cNvPr>
          <p:cNvSpPr/>
          <p:nvPr/>
        </p:nvSpPr>
        <p:spPr>
          <a:xfrm>
            <a:off x="2357807" y="5575778"/>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Biomimicry</a:t>
            </a:r>
          </a:p>
        </p:txBody>
      </p:sp>
      <p:grpSp>
        <p:nvGrpSpPr>
          <p:cNvPr id="55" name="Group 54">
            <a:extLst>
              <a:ext uri="{FF2B5EF4-FFF2-40B4-BE49-F238E27FC236}">
                <a16:creationId xmlns:a16="http://schemas.microsoft.com/office/drawing/2014/main" id="{383F9F86-D542-D357-E114-BCAB77A2FC43}"/>
              </a:ext>
            </a:extLst>
          </p:cNvPr>
          <p:cNvGrpSpPr/>
          <p:nvPr/>
        </p:nvGrpSpPr>
        <p:grpSpPr>
          <a:xfrm>
            <a:off x="2705904" y="3429000"/>
            <a:ext cx="899993" cy="2143432"/>
            <a:chOff x="507531" y="2678436"/>
            <a:chExt cx="899993" cy="2143432"/>
          </a:xfrm>
        </p:grpSpPr>
        <p:pic>
          <p:nvPicPr>
            <p:cNvPr id="56" name="Picture 55" descr="A black rectangle with white dots&#10;&#10;Description automatically generated">
              <a:extLst>
                <a:ext uri="{FF2B5EF4-FFF2-40B4-BE49-F238E27FC236}">
                  <a16:creationId xmlns:a16="http://schemas.microsoft.com/office/drawing/2014/main" id="{D3F5A25B-E46E-B6B8-0D7F-14C3A92D8262}"/>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57" name="Straight Connector 56">
              <a:extLst>
                <a:ext uri="{FF2B5EF4-FFF2-40B4-BE49-F238E27FC236}">
                  <a16:creationId xmlns:a16="http://schemas.microsoft.com/office/drawing/2014/main" id="{90178BB3-0CB8-D2E6-247E-8AF62059E9AC}"/>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Rounded Corners 58">
            <a:extLst>
              <a:ext uri="{FF2B5EF4-FFF2-40B4-BE49-F238E27FC236}">
                <a16:creationId xmlns:a16="http://schemas.microsoft.com/office/drawing/2014/main" id="{01038AA4-7597-BEC8-D808-9588CEA8E861}"/>
              </a:ext>
            </a:extLst>
          </p:cNvPr>
          <p:cNvSpPr/>
          <p:nvPr/>
        </p:nvSpPr>
        <p:spPr>
          <a:xfrm>
            <a:off x="4532141" y="5621945"/>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Brainstorming</a:t>
            </a:r>
          </a:p>
        </p:txBody>
      </p:sp>
      <p:grpSp>
        <p:nvGrpSpPr>
          <p:cNvPr id="60" name="Group 59">
            <a:extLst>
              <a:ext uri="{FF2B5EF4-FFF2-40B4-BE49-F238E27FC236}">
                <a16:creationId xmlns:a16="http://schemas.microsoft.com/office/drawing/2014/main" id="{FA3B20B9-F2B4-4900-4F8A-3813BE06301E}"/>
              </a:ext>
            </a:extLst>
          </p:cNvPr>
          <p:cNvGrpSpPr/>
          <p:nvPr/>
        </p:nvGrpSpPr>
        <p:grpSpPr>
          <a:xfrm>
            <a:off x="4880238" y="3475167"/>
            <a:ext cx="899993" cy="2143432"/>
            <a:chOff x="507531" y="2678436"/>
            <a:chExt cx="899993" cy="2143432"/>
          </a:xfrm>
        </p:grpSpPr>
        <p:pic>
          <p:nvPicPr>
            <p:cNvPr id="61" name="Picture 60" descr="A black rectangle with white dots&#10;&#10;Description automatically generated">
              <a:extLst>
                <a:ext uri="{FF2B5EF4-FFF2-40B4-BE49-F238E27FC236}">
                  <a16:creationId xmlns:a16="http://schemas.microsoft.com/office/drawing/2014/main" id="{A906AD75-60FE-C2FC-1A41-7826A72C3831}"/>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62" name="Straight Connector 61">
              <a:extLst>
                <a:ext uri="{FF2B5EF4-FFF2-40B4-BE49-F238E27FC236}">
                  <a16:creationId xmlns:a16="http://schemas.microsoft.com/office/drawing/2014/main" id="{9EB2D069-96E5-6108-8444-493544656CEF}"/>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Rectangle: Rounded Corners 63">
            <a:extLst>
              <a:ext uri="{FF2B5EF4-FFF2-40B4-BE49-F238E27FC236}">
                <a16:creationId xmlns:a16="http://schemas.microsoft.com/office/drawing/2014/main" id="{1EBD26B7-9FD8-3B8C-B89D-484E66359EAB}"/>
              </a:ext>
            </a:extLst>
          </p:cNvPr>
          <p:cNvSpPr/>
          <p:nvPr/>
        </p:nvSpPr>
        <p:spPr>
          <a:xfrm>
            <a:off x="6706475" y="5575778"/>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Crapshoot</a:t>
            </a:r>
          </a:p>
        </p:txBody>
      </p:sp>
      <p:grpSp>
        <p:nvGrpSpPr>
          <p:cNvPr id="65" name="Group 64">
            <a:extLst>
              <a:ext uri="{FF2B5EF4-FFF2-40B4-BE49-F238E27FC236}">
                <a16:creationId xmlns:a16="http://schemas.microsoft.com/office/drawing/2014/main" id="{AE993575-50FD-8C6E-A039-FE5DAA503736}"/>
              </a:ext>
            </a:extLst>
          </p:cNvPr>
          <p:cNvGrpSpPr/>
          <p:nvPr/>
        </p:nvGrpSpPr>
        <p:grpSpPr>
          <a:xfrm>
            <a:off x="7054572" y="3429000"/>
            <a:ext cx="899993" cy="2143432"/>
            <a:chOff x="507531" y="2678436"/>
            <a:chExt cx="899993" cy="2143432"/>
          </a:xfrm>
        </p:grpSpPr>
        <p:pic>
          <p:nvPicPr>
            <p:cNvPr id="66" name="Picture 65" descr="A black rectangle with white dots&#10;&#10;Description automatically generated">
              <a:extLst>
                <a:ext uri="{FF2B5EF4-FFF2-40B4-BE49-F238E27FC236}">
                  <a16:creationId xmlns:a16="http://schemas.microsoft.com/office/drawing/2014/main" id="{39E64875-83F6-C01A-500A-0F0F75A2CCC9}"/>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67" name="Straight Connector 66">
              <a:extLst>
                <a:ext uri="{FF2B5EF4-FFF2-40B4-BE49-F238E27FC236}">
                  <a16:creationId xmlns:a16="http://schemas.microsoft.com/office/drawing/2014/main" id="{0C5EF7D8-6370-8D16-89BB-425FEEA93F97}"/>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id="{C5BE4F43-E31B-0FE5-8FBC-2B2EDB3D8E45}"/>
              </a:ext>
            </a:extLst>
          </p:cNvPr>
          <p:cNvSpPr>
            <a:spLocks/>
          </p:cNvSpPr>
          <p:nvPr/>
        </p:nvSpPr>
        <p:spPr>
          <a:xfrm>
            <a:off x="8880810" y="5445803"/>
            <a:ext cx="1596187" cy="667423"/>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Forced Analogy</a:t>
            </a:r>
          </a:p>
        </p:txBody>
      </p:sp>
      <p:grpSp>
        <p:nvGrpSpPr>
          <p:cNvPr id="70" name="Group 69">
            <a:extLst>
              <a:ext uri="{FF2B5EF4-FFF2-40B4-BE49-F238E27FC236}">
                <a16:creationId xmlns:a16="http://schemas.microsoft.com/office/drawing/2014/main" id="{B8DD1B3A-870C-0210-4F9C-0671796EE924}"/>
              </a:ext>
            </a:extLst>
          </p:cNvPr>
          <p:cNvGrpSpPr/>
          <p:nvPr/>
        </p:nvGrpSpPr>
        <p:grpSpPr>
          <a:xfrm>
            <a:off x="9228907" y="3299025"/>
            <a:ext cx="899993" cy="2143432"/>
            <a:chOff x="507531" y="2678436"/>
            <a:chExt cx="899993" cy="2143432"/>
          </a:xfrm>
        </p:grpSpPr>
        <p:pic>
          <p:nvPicPr>
            <p:cNvPr id="71" name="Picture 70" descr="A black rectangle with white dots&#10;&#10;Description automatically generated">
              <a:extLst>
                <a:ext uri="{FF2B5EF4-FFF2-40B4-BE49-F238E27FC236}">
                  <a16:creationId xmlns:a16="http://schemas.microsoft.com/office/drawing/2014/main" id="{66A3F8DD-5213-31DB-D1FF-97442D99A449}"/>
                </a:ext>
              </a:extLst>
            </p:cNvPr>
            <p:cNvPicPr>
              <a:picLocks noChangeAspect="1"/>
            </p:cNvPicPr>
            <p:nvPr/>
          </p:nvPicPr>
          <p:blipFill>
            <a:blip r:embed="rId2"/>
            <a:stretch>
              <a:fillRect/>
            </a:stretch>
          </p:blipFill>
          <p:spPr>
            <a:xfrm rot="10800000">
              <a:off x="507531" y="3923996"/>
              <a:ext cx="899993" cy="897872"/>
            </a:xfrm>
            <a:prstGeom prst="rect">
              <a:avLst/>
            </a:prstGeom>
          </p:spPr>
        </p:pic>
        <p:cxnSp>
          <p:nvCxnSpPr>
            <p:cNvPr id="72" name="Straight Connector 71">
              <a:extLst>
                <a:ext uri="{FF2B5EF4-FFF2-40B4-BE49-F238E27FC236}">
                  <a16:creationId xmlns:a16="http://schemas.microsoft.com/office/drawing/2014/main" id="{56C4AFDD-B8E9-BBA8-EB1F-AEB696061775}"/>
                </a:ext>
              </a:extLst>
            </p:cNvPr>
            <p:cNvCxnSpPr>
              <a:cxnSpLocks/>
            </p:cNvCxnSpPr>
            <p:nvPr/>
          </p:nvCxnSpPr>
          <p:spPr>
            <a:xfrm flipV="1">
              <a:off x="957527" y="2678436"/>
              <a:ext cx="1" cy="12860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FB4F5775-A441-9919-F578-0612E69F87D8}"/>
              </a:ext>
            </a:extLst>
          </p:cNvPr>
          <p:cNvSpPr txBox="1"/>
          <p:nvPr/>
        </p:nvSpPr>
        <p:spPr>
          <a:xfrm>
            <a:off x="10436087" y="0"/>
            <a:ext cx="1755913" cy="338554"/>
          </a:xfrm>
          <a:prstGeom prst="rect">
            <a:avLst/>
          </a:prstGeom>
          <a:noFill/>
        </p:spPr>
        <p:txBody>
          <a:bodyPr wrap="square" lIns="91440" tIns="45720" rIns="91440" bIns="45720" rtlCol="0" anchor="t">
            <a:spAutoFit/>
          </a:bodyPr>
          <a:lstStyle/>
          <a:p>
            <a:pPr algn="r"/>
            <a:r>
              <a:rPr lang="en-US" sz="1600">
                <a:solidFill>
                  <a:schemeClr val="bg1"/>
                </a:solidFill>
                <a:ea typeface="Calibri"/>
                <a:cs typeface="Calibri"/>
              </a:rPr>
              <a:t>Liora Louis</a:t>
            </a:r>
          </a:p>
        </p:txBody>
      </p:sp>
      <p:sp>
        <p:nvSpPr>
          <p:cNvPr id="8" name="Rectangle: Rounded Corners 7">
            <a:extLst>
              <a:ext uri="{FF2B5EF4-FFF2-40B4-BE49-F238E27FC236}">
                <a16:creationId xmlns:a16="http://schemas.microsoft.com/office/drawing/2014/main" id="{2C6A2FB8-D204-7445-7ADD-28AE9B105AA6}"/>
              </a:ext>
            </a:extLst>
          </p:cNvPr>
          <p:cNvSpPr/>
          <p:nvPr/>
        </p:nvSpPr>
        <p:spPr>
          <a:xfrm>
            <a:off x="1155974" y="1764851"/>
            <a:ext cx="8356051" cy="102184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t>An in-depth process involving multiple team meetings in which team members produced design ideas together and discussed individuals' ideas as a team to compile a list of wildly varying designs.</a:t>
            </a:r>
          </a:p>
        </p:txBody>
      </p:sp>
    </p:spTree>
    <p:extLst>
      <p:ext uri="{BB962C8B-B14F-4D97-AF65-F5344CB8AC3E}">
        <p14:creationId xmlns:p14="http://schemas.microsoft.com/office/powerpoint/2010/main" val="17104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1000"/>
                                  </p:stCondLst>
                                  <p:childTnLst>
                                    <p:animClr clrSpc="rgb" dir="cw">
                                      <p:cBhvr>
                                        <p:cTn id="6" dur="250" fill="hold"/>
                                        <p:tgtEl>
                                          <p:spTgt spid="27"/>
                                        </p:tgtEl>
                                        <p:attrNameLst>
                                          <p:attrName>fillcolor</p:attrName>
                                        </p:attrNameLst>
                                      </p:cBhvr>
                                      <p:to>
                                        <a:srgbClr val="EE7624"/>
                                      </p:to>
                                    </p:animClr>
                                    <p:set>
                                      <p:cBhvr>
                                        <p:cTn id="7" dur="250" fill="hold"/>
                                        <p:tgtEl>
                                          <p:spTgt spid="27"/>
                                        </p:tgtEl>
                                        <p:attrNameLst>
                                          <p:attrName>fill.type</p:attrName>
                                        </p:attrNameLst>
                                      </p:cBhvr>
                                      <p:to>
                                        <p:strVal val="solid"/>
                                      </p:to>
                                    </p:set>
                                    <p:set>
                                      <p:cBhvr>
                                        <p:cTn id="8" dur="250" fill="hold"/>
                                        <p:tgtEl>
                                          <p:spTgt spid="27"/>
                                        </p:tgtEl>
                                        <p:attrNameLst>
                                          <p:attrName>fill.on</p:attrName>
                                        </p:attrNameLst>
                                      </p:cBhvr>
                                      <p:to>
                                        <p:strVal val="true"/>
                                      </p:to>
                                    </p:set>
                                  </p:childTnLst>
                                </p:cTn>
                              </p:par>
                              <p:par>
                                <p:cTn id="9" presetID="1" presetClass="emph" presetSubtype="2" fill="hold" nodeType="withEffect">
                                  <p:stCondLst>
                                    <p:cond delay="1000"/>
                                  </p:stCondLst>
                                  <p:childTnLst>
                                    <p:animClr clrSpc="rgb" dir="cw">
                                      <p:cBhvr>
                                        <p:cTn id="10" dur="250" fill="hold"/>
                                        <p:tgtEl>
                                          <p:spTgt spid="54"/>
                                        </p:tgtEl>
                                        <p:attrNameLst>
                                          <p:attrName>fillcolor</p:attrName>
                                        </p:attrNameLst>
                                      </p:cBhvr>
                                      <p:to>
                                        <a:srgbClr val="EE7624"/>
                                      </p:to>
                                    </p:animClr>
                                    <p:set>
                                      <p:cBhvr>
                                        <p:cTn id="11" dur="250" fill="hold"/>
                                        <p:tgtEl>
                                          <p:spTgt spid="54"/>
                                        </p:tgtEl>
                                        <p:attrNameLst>
                                          <p:attrName>fill.type</p:attrName>
                                        </p:attrNameLst>
                                      </p:cBhvr>
                                      <p:to>
                                        <p:strVal val="solid"/>
                                      </p:to>
                                    </p:set>
                                    <p:set>
                                      <p:cBhvr>
                                        <p:cTn id="12" dur="250" fill="hold"/>
                                        <p:tgtEl>
                                          <p:spTgt spid="54"/>
                                        </p:tgtEl>
                                        <p:attrNameLst>
                                          <p:attrName>fill.on</p:attrName>
                                        </p:attrNameLst>
                                      </p:cBhvr>
                                      <p:to>
                                        <p:strVal val="true"/>
                                      </p:to>
                                    </p:set>
                                  </p:childTnLst>
                                </p:cTn>
                              </p:par>
                              <p:par>
                                <p:cTn id="13" presetID="1" presetClass="emph" presetSubtype="2" fill="hold" nodeType="withEffect">
                                  <p:stCondLst>
                                    <p:cond delay="1000"/>
                                  </p:stCondLst>
                                  <p:childTnLst>
                                    <p:animClr clrSpc="rgb" dir="cw">
                                      <p:cBhvr>
                                        <p:cTn id="14" dur="250" fill="hold"/>
                                        <p:tgtEl>
                                          <p:spTgt spid="59"/>
                                        </p:tgtEl>
                                        <p:attrNameLst>
                                          <p:attrName>fillcolor</p:attrName>
                                        </p:attrNameLst>
                                      </p:cBhvr>
                                      <p:to>
                                        <a:srgbClr val="EE7624"/>
                                      </p:to>
                                    </p:animClr>
                                    <p:set>
                                      <p:cBhvr>
                                        <p:cTn id="15" dur="250" fill="hold"/>
                                        <p:tgtEl>
                                          <p:spTgt spid="59"/>
                                        </p:tgtEl>
                                        <p:attrNameLst>
                                          <p:attrName>fill.type</p:attrName>
                                        </p:attrNameLst>
                                      </p:cBhvr>
                                      <p:to>
                                        <p:strVal val="solid"/>
                                      </p:to>
                                    </p:set>
                                    <p:set>
                                      <p:cBhvr>
                                        <p:cTn id="16" dur="250" fill="hold"/>
                                        <p:tgtEl>
                                          <p:spTgt spid="59"/>
                                        </p:tgtEl>
                                        <p:attrNameLst>
                                          <p:attrName>fill.on</p:attrName>
                                        </p:attrNameLst>
                                      </p:cBhvr>
                                      <p:to>
                                        <p:strVal val="true"/>
                                      </p:to>
                                    </p:set>
                                  </p:childTnLst>
                                </p:cTn>
                              </p:par>
                              <p:par>
                                <p:cTn id="17" presetID="1" presetClass="emph" presetSubtype="2" fill="hold" nodeType="withEffect">
                                  <p:stCondLst>
                                    <p:cond delay="1000"/>
                                  </p:stCondLst>
                                  <p:childTnLst>
                                    <p:animClr clrSpc="rgb" dir="cw">
                                      <p:cBhvr>
                                        <p:cTn id="18" dur="250" fill="hold"/>
                                        <p:tgtEl>
                                          <p:spTgt spid="64"/>
                                        </p:tgtEl>
                                        <p:attrNameLst>
                                          <p:attrName>fillcolor</p:attrName>
                                        </p:attrNameLst>
                                      </p:cBhvr>
                                      <p:to>
                                        <a:srgbClr val="EE7624"/>
                                      </p:to>
                                    </p:animClr>
                                    <p:set>
                                      <p:cBhvr>
                                        <p:cTn id="19" dur="250" fill="hold"/>
                                        <p:tgtEl>
                                          <p:spTgt spid="64"/>
                                        </p:tgtEl>
                                        <p:attrNameLst>
                                          <p:attrName>fill.type</p:attrName>
                                        </p:attrNameLst>
                                      </p:cBhvr>
                                      <p:to>
                                        <p:strVal val="solid"/>
                                      </p:to>
                                    </p:set>
                                    <p:set>
                                      <p:cBhvr>
                                        <p:cTn id="20" dur="250" fill="hold"/>
                                        <p:tgtEl>
                                          <p:spTgt spid="64"/>
                                        </p:tgtEl>
                                        <p:attrNameLst>
                                          <p:attrName>fill.on</p:attrName>
                                        </p:attrNameLst>
                                      </p:cBhvr>
                                      <p:to>
                                        <p:strVal val="true"/>
                                      </p:to>
                                    </p:set>
                                  </p:childTnLst>
                                </p:cTn>
                              </p:par>
                              <p:par>
                                <p:cTn id="21" presetID="1" presetClass="emph" presetSubtype="2" fill="hold" nodeType="withEffect">
                                  <p:stCondLst>
                                    <p:cond delay="1000"/>
                                  </p:stCondLst>
                                  <p:childTnLst>
                                    <p:animClr clrSpc="rgb" dir="cw">
                                      <p:cBhvr>
                                        <p:cTn id="22" dur="250" fill="hold"/>
                                        <p:tgtEl>
                                          <p:spTgt spid="69"/>
                                        </p:tgtEl>
                                        <p:attrNameLst>
                                          <p:attrName>fillcolor</p:attrName>
                                        </p:attrNameLst>
                                      </p:cBhvr>
                                      <p:to>
                                        <a:srgbClr val="EE7624"/>
                                      </p:to>
                                    </p:animClr>
                                    <p:set>
                                      <p:cBhvr>
                                        <p:cTn id="23" dur="250" fill="hold"/>
                                        <p:tgtEl>
                                          <p:spTgt spid="69"/>
                                        </p:tgtEl>
                                        <p:attrNameLst>
                                          <p:attrName>fill.type</p:attrName>
                                        </p:attrNameLst>
                                      </p:cBhvr>
                                      <p:to>
                                        <p:strVal val="solid"/>
                                      </p:to>
                                    </p:set>
                                    <p:set>
                                      <p:cBhvr>
                                        <p:cTn id="24" dur="250" fill="hold"/>
                                        <p:tgtEl>
                                          <p:spTgt spid="6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8FAC38907208499A147B10BF43AE95" ma:contentTypeVersion="18" ma:contentTypeDescription="Create a new document." ma:contentTypeScope="" ma:versionID="8a71a6cfabedd799ef71a0aa049b9679">
  <xsd:schema xmlns:xsd="http://www.w3.org/2001/XMLSchema" xmlns:xs="http://www.w3.org/2001/XMLSchema" xmlns:p="http://schemas.microsoft.com/office/2006/metadata/properties" xmlns:ns3="a88c2edd-0144-472d-b31a-e1139f550a4e" xmlns:ns4="5218dfdd-f6ca-45d6-981b-722c64b69af4" xmlns:ns5="d9c819a1-ddc7-4f61-8274-f77687898df1" targetNamespace="http://schemas.microsoft.com/office/2006/metadata/properties" ma:root="true" ma:fieldsID="acfad81309d7cbb5d7400bc7e4ea0951" ns3:_="" ns4:_="" ns5:_="">
    <xsd:import namespace="a88c2edd-0144-472d-b31a-e1139f550a4e"/>
    <xsd:import namespace="5218dfdd-f6ca-45d6-981b-722c64b69af4"/>
    <xsd:import namespace="d9c819a1-ddc7-4f61-8274-f77687898df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4:SharedWithUsers" minOccurs="0"/>
                <xsd:element ref="ns4:SharedWithDetails" minOccurs="0"/>
                <xsd:element ref="ns4:SharingHintHash" minOccurs="0"/>
                <xsd:element ref="ns5:_activity"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c2edd-0144-472d-b31a-e1139f550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8dfdd-f6ca-45d6-981b-722c64b69af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c819a1-ddc7-4f61-8274-f77687898df1" elementFormDefault="qualified">
    <xsd:import namespace="http://schemas.microsoft.com/office/2006/documentManagement/types"/>
    <xsd:import namespace="http://schemas.microsoft.com/office/infopath/2007/PartnerControls"/>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9c819a1-ddc7-4f61-8274-f77687898df1" xsi:nil="true"/>
  </documentManagement>
</p:properties>
</file>

<file path=customXml/itemProps1.xml><?xml version="1.0" encoding="utf-8"?>
<ds:datastoreItem xmlns:ds="http://schemas.openxmlformats.org/officeDocument/2006/customXml" ds:itemID="{717C65F9-89E1-414E-A884-CF1145BC30D7}">
  <ds:schemaRefs>
    <ds:schemaRef ds:uri="5218dfdd-f6ca-45d6-981b-722c64b69af4"/>
    <ds:schemaRef ds:uri="a88c2edd-0144-472d-b31a-e1139f550a4e"/>
    <ds:schemaRef ds:uri="d9c819a1-ddc7-4f61-8274-f77687898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DDD939-B423-49BD-9CAA-7C421CC2A581}">
  <ds:schemaRefs>
    <ds:schemaRef ds:uri="http://schemas.microsoft.com/sharepoint/v3/contenttype/forms"/>
  </ds:schemaRefs>
</ds:datastoreItem>
</file>

<file path=customXml/itemProps3.xml><?xml version="1.0" encoding="utf-8"?>
<ds:datastoreItem xmlns:ds="http://schemas.openxmlformats.org/officeDocument/2006/customXml" ds:itemID="{D7E0D099-36F3-4A4F-B47F-6CB33B95D9E7}">
  <ds:schemaRefs>
    <ds:schemaRef ds:uri="http://purl.org/dc/terms/"/>
    <ds:schemaRef ds:uri="http://schemas.microsoft.com/office/infopath/2007/PartnerControls"/>
    <ds:schemaRef ds:uri="a88c2edd-0144-472d-b31a-e1139f550a4e"/>
    <ds:schemaRef ds:uri="5218dfdd-f6ca-45d6-981b-722c64b69af4"/>
    <ds:schemaRef ds:uri="http://schemas.microsoft.com/office/2006/documentManagement/types"/>
    <ds:schemaRef ds:uri="http://purl.org/dc/elements/1.1/"/>
    <ds:schemaRef ds:uri="http://schemas.openxmlformats.org/package/2006/metadata/core-properties"/>
    <ds:schemaRef ds:uri="http://www.w3.org/XML/1998/namespace"/>
    <ds:schemaRef ds:uri="d9c819a1-ddc7-4f61-8274-f77687898df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TotalTime>
  <Words>1921</Words>
  <Application>Microsoft Office PowerPoint</Application>
  <PresentationFormat>Widescreen</PresentationFormat>
  <Paragraphs>629</Paragraphs>
  <Slides>46</Slides>
  <Notes>10</Notes>
  <HiddenSlides>11</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Arial Black</vt:lpstr>
      <vt:lpstr>Calibri</vt:lpstr>
      <vt:lpstr>Times New Roman</vt:lpstr>
      <vt:lpstr>Orange with Logo</vt:lpstr>
      <vt:lpstr>Garnet with Logo</vt:lpstr>
      <vt:lpstr>Design Review 6</vt:lpstr>
      <vt:lpstr>Team Introductions</vt:lpstr>
      <vt:lpstr>Sponsor and Advisor</vt:lpstr>
      <vt:lpstr>Objective</vt:lpstr>
      <vt:lpstr>Background</vt:lpstr>
      <vt:lpstr>Key Goals</vt:lpstr>
      <vt:lpstr>Assumptions</vt:lpstr>
      <vt:lpstr>Targets and Metrics</vt:lpstr>
      <vt:lpstr>Concept Generation</vt:lpstr>
      <vt:lpstr>Medium Fidelity Concepts</vt:lpstr>
      <vt:lpstr>High Fidelity Concepts</vt:lpstr>
      <vt:lpstr>Concept Selection</vt:lpstr>
      <vt:lpstr>Selected Concept </vt:lpstr>
      <vt:lpstr>Initial Design</vt:lpstr>
      <vt:lpstr>Second Design Iteration</vt:lpstr>
      <vt:lpstr>Second Design Iteration</vt:lpstr>
      <vt:lpstr>Second Design Iteration</vt:lpstr>
      <vt:lpstr>Second Design Iteration</vt:lpstr>
      <vt:lpstr>Final Design Iteration</vt:lpstr>
      <vt:lpstr>Final Design Iteration</vt:lpstr>
      <vt:lpstr>Final Design Iteration</vt:lpstr>
      <vt:lpstr>Final Design Iteration</vt:lpstr>
      <vt:lpstr>Fluxmeter Probe Housing</vt:lpstr>
      <vt:lpstr>Fluxmeter Probe Housing</vt:lpstr>
      <vt:lpstr>Fluxmeter Probe Housing</vt:lpstr>
      <vt:lpstr>Fluxmeter Probe Housing</vt:lpstr>
      <vt:lpstr>Operation</vt:lpstr>
      <vt:lpstr>Mechatronic Design</vt:lpstr>
      <vt:lpstr>Testing and Validation</vt:lpstr>
      <vt:lpstr>Work in Progress</vt:lpstr>
      <vt:lpstr>Improvements</vt:lpstr>
      <vt:lpstr>Budget Breakdown</vt:lpstr>
      <vt:lpstr>Lessons Learned</vt:lpstr>
      <vt:lpstr>Summary</vt:lpstr>
      <vt:lpstr>Automated Flux Reader</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Liora Louis</cp:lastModifiedBy>
  <cp:revision>3</cp:revision>
  <dcterms:created xsi:type="dcterms:W3CDTF">2023-10-03T17:48:03Z</dcterms:created>
  <dcterms:modified xsi:type="dcterms:W3CDTF">2024-04-05T16:06:59Z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0x010100E08FAC38907208499A147B10BF43AE95</vt:lpwstr>
  </property>
</Properties>
</file>